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49"/>
  </p:notesMasterIdLst>
  <p:sldIdLst>
    <p:sldId id="272" r:id="rId2"/>
    <p:sldId id="256" r:id="rId3"/>
    <p:sldId id="258" r:id="rId4"/>
    <p:sldId id="274" r:id="rId5"/>
    <p:sldId id="276" r:id="rId6"/>
    <p:sldId id="257" r:id="rId7"/>
    <p:sldId id="259" r:id="rId8"/>
    <p:sldId id="277" r:id="rId9"/>
    <p:sldId id="278" r:id="rId10"/>
    <p:sldId id="279" r:id="rId11"/>
    <p:sldId id="280" r:id="rId12"/>
    <p:sldId id="273" r:id="rId13"/>
    <p:sldId id="309" r:id="rId14"/>
    <p:sldId id="311" r:id="rId15"/>
    <p:sldId id="310" r:id="rId16"/>
    <p:sldId id="312" r:id="rId17"/>
    <p:sldId id="313" r:id="rId18"/>
    <p:sldId id="308" r:id="rId19"/>
    <p:sldId id="314" r:id="rId20"/>
    <p:sldId id="319" r:id="rId21"/>
    <p:sldId id="320" r:id="rId22"/>
    <p:sldId id="321" r:id="rId23"/>
    <p:sldId id="322" r:id="rId24"/>
    <p:sldId id="317" r:id="rId25"/>
    <p:sldId id="325" r:id="rId26"/>
    <p:sldId id="326" r:id="rId27"/>
    <p:sldId id="315" r:id="rId28"/>
    <p:sldId id="344" r:id="rId29"/>
    <p:sldId id="324" r:id="rId30"/>
    <p:sldId id="328" r:id="rId31"/>
    <p:sldId id="329" r:id="rId32"/>
    <p:sldId id="330" r:id="rId33"/>
    <p:sldId id="331" r:id="rId34"/>
    <p:sldId id="333" r:id="rId35"/>
    <p:sldId id="334" r:id="rId36"/>
    <p:sldId id="346" r:id="rId37"/>
    <p:sldId id="347" r:id="rId38"/>
    <p:sldId id="348" r:id="rId39"/>
    <p:sldId id="349" r:id="rId40"/>
    <p:sldId id="341" r:id="rId41"/>
    <p:sldId id="342" r:id="rId42"/>
    <p:sldId id="345" r:id="rId43"/>
    <p:sldId id="327" r:id="rId44"/>
    <p:sldId id="352" r:id="rId45"/>
    <p:sldId id="351" r:id="rId46"/>
    <p:sldId id="350" r:id="rId47"/>
    <p:sldId id="271" r:id="rId48"/>
  </p:sldIdLst>
  <p:sldSz cx="18288000" cy="10287000"/>
  <p:notesSz cx="10287000" cy="18288000"/>
  <p:embeddedFontLst>
    <p:embeddedFont>
      <p:font typeface="Noto Sans CJK KR Light" panose="020B0300000000000000" pitchFamily="34" charset="-127"/>
      <p:regular r:id="rId50"/>
    </p:embeddedFont>
    <p:embeddedFont>
      <p:font typeface="나눔바른고딕" panose="020B0603020101020101" pitchFamily="50" charset="-127"/>
      <p:regular r:id="rId51"/>
      <p:bold r:id="rId52"/>
    </p:embeddedFont>
    <p:embeddedFont>
      <p:font typeface="맑은 고딕" panose="020B0503020000020004" pitchFamily="50" charset="-127"/>
      <p:regular r:id="rId53"/>
      <p:bold r:id="rId54"/>
    </p:embeddedFont>
    <p:embeddedFont>
      <p:font typeface="스웨거 TTF" panose="020B0600000101010101" pitchFamily="50" charset="-127"/>
      <p:regular r:id="rId55"/>
    </p:embeddedFont>
    <p:embeddedFont>
      <p:font typeface="에스코어 드림 2 ExtraLight" panose="020B0203030302020204" pitchFamily="34" charset="-127"/>
      <p:regular r:id="rId56"/>
    </p:embeddedFont>
    <p:embeddedFont>
      <p:font typeface="에스코어 드림 4 Regular" panose="020B0503030302020204" pitchFamily="34" charset="-127"/>
      <p:regular r:id="rId57"/>
    </p:embeddedFont>
    <p:embeddedFont>
      <p:font typeface="에스코어 드림 5 Medium" panose="020B0503030302020204" pitchFamily="34" charset="-127"/>
      <p:regular r:id="rId58"/>
    </p:embeddedFont>
    <p:embeddedFont>
      <p:font typeface="에스코어 드림 6 Bold" panose="020B0703030302020204" pitchFamily="34" charset="-127"/>
      <p:bold r:id="rId59"/>
    </p:embeddedFont>
    <p:embeddedFont>
      <p:font typeface="에스코어 드림 7 ExtraBold" panose="020B0803030302020204" pitchFamily="34" charset="-127"/>
      <p:bold r:id="rId60"/>
    </p:embeddedFont>
    <p:embeddedFont>
      <p:font typeface="에스코어 드림 9 Black" panose="020B0A03030302020204" pitchFamily="34" charset="-127"/>
      <p:bold r:id="rId61"/>
    </p:embeddedFont>
    <p:embeddedFont>
      <p:font typeface="Calibri" panose="020F0502020204030204" pitchFamily="34" charset="0"/>
      <p:regular r:id="rId62"/>
      <p:bold r:id="rId63"/>
      <p:italic r:id="rId64"/>
      <p:boldItalic r:id="rId6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08284"/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7446" autoAdjust="0"/>
  </p:normalViewPr>
  <p:slideViewPr>
    <p:cSldViewPr>
      <p:cViewPr varScale="1">
        <p:scale>
          <a:sx n="77" d="100"/>
          <a:sy n="77" d="100"/>
        </p:scale>
        <p:origin x="336" y="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33" d="100"/>
          <a:sy n="33" d="100"/>
        </p:scale>
        <p:origin x="2650" y="5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font" Target="fonts/font1.fntdata"/><Relationship Id="rId55" Type="http://schemas.openxmlformats.org/officeDocument/2006/relationships/font" Target="fonts/font6.fntdata"/><Relationship Id="rId63" Type="http://schemas.openxmlformats.org/officeDocument/2006/relationships/font" Target="fonts/font14.fntdata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4.fntdata"/><Relationship Id="rId58" Type="http://schemas.openxmlformats.org/officeDocument/2006/relationships/font" Target="fonts/font9.fntdata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57" Type="http://schemas.openxmlformats.org/officeDocument/2006/relationships/font" Target="fonts/font8.fntdata"/><Relationship Id="rId61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3.fntdata"/><Relationship Id="rId60" Type="http://schemas.openxmlformats.org/officeDocument/2006/relationships/font" Target="fonts/font11.fntdata"/><Relationship Id="rId65" Type="http://schemas.openxmlformats.org/officeDocument/2006/relationships/font" Target="fonts/font1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7.fntdata"/><Relationship Id="rId64" Type="http://schemas.openxmlformats.org/officeDocument/2006/relationships/font" Target="fonts/font15.fntdata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0.fntdata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5.fntdata"/><Relationship Id="rId62" Type="http://schemas.openxmlformats.org/officeDocument/2006/relationships/font" Target="fonts/font1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0EEAC6-B2F1-4373-B407-7891689ACCB2}" type="datetimeFigureOut">
              <a:rPr lang="ko-KR" altLang="en-US" smtClean="0"/>
              <a:t>2020-05-03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1BC841-C130-4983-9BC9-53B7666A7B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76911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6D42D5-8E8C-4698-AA31-5B0B471DE529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65758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2F6D42D5-8E8C-4698-AA31-5B0B471DE529}" type="slidenum">
              <a:rPr lang="en-US" altLang="en-US"/>
              <a:pPr lvl="0">
                <a:defRPr/>
              </a:pPr>
              <a:t>39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461575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2F6D42D5-8E8C-4698-AA31-5B0B471DE529}" type="slidenum">
              <a:rPr lang="en-US" altLang="en-US"/>
              <a:pPr lvl="0">
                <a:defRPr/>
              </a:pPr>
              <a:t>40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93028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2F6D42D5-8E8C-4698-AA31-5B0B471DE529}" type="slidenum">
              <a:rPr lang="en-US" altLang="en-US"/>
              <a:pPr lvl="0">
                <a:defRPr/>
              </a:pPr>
              <a:t>41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962121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6D42D5-8E8C-4698-AA31-5B0B471DE529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76732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6D42D5-8E8C-4698-AA31-5B0B471DE529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66737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6D42D5-8E8C-4698-AA31-5B0B471DE529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62908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2F6D42D5-8E8C-4698-AA31-5B0B471DE529}" type="slidenum">
              <a:rPr lang="en-US" altLang="en-US"/>
              <a:pPr lvl="0">
                <a:defRPr/>
              </a:pPr>
              <a:t>32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920458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MVC는 도메인 모델과 컨트롤러 로직을 UI와 분리함으로써 자연스럽게 관심사의 분리를 이끌어 냅니다. 이는 구조적 설계에서 클래스의 책임과 역활이 명확하게 분리되는 결과를 얻게되어 유지보수와 테스트가 보다 간단해진다는 의미 입니다</a:t>
            </a:r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출처: https://herbyoung.tistory.com/60 [Herbyoung - 개발자 블로그]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2F6D42D5-8E8C-4698-AA31-5B0B471DE529}" type="slidenum">
              <a:rPr lang="en-US" altLang="en-US"/>
              <a:pPr lvl="0">
                <a:defRPr/>
              </a:pPr>
              <a:t>33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140003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MVC는 도메인 모델과 컨트롤러 로직을 UI와 분리함으로써 자연스럽게 관심사의 분리를 이끌어 냅니다. 이는 구조적 설계에서 클래스의 책임과 역활이 명확하게 분리되는 결과를 얻게되어 유지보수와 테스트가 보다 간단해진다는 의미 입니다</a:t>
            </a:r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출처: https://herbyoung.tistory.com/60 [Herbyoung - 개발자 블로그]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2F6D42D5-8E8C-4698-AA31-5B0B471DE529}" type="slidenum">
              <a:rPr lang="en-US" altLang="en-US"/>
              <a:pPr lvl="0">
                <a:defRPr/>
              </a:pPr>
              <a:t>34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56844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2F6D42D5-8E8C-4698-AA31-5B0B471DE529}" type="slidenum">
              <a:rPr lang="en-US" altLang="en-US"/>
              <a:pPr lvl="0">
                <a:defRPr/>
              </a:pPr>
              <a:t>35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747030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2F6D42D5-8E8C-4698-AA31-5B0B471DE529}" type="slidenum">
              <a:rPr lang="en-US" altLang="en-US"/>
              <a:pPr lvl="0">
                <a:defRPr/>
              </a:pPr>
              <a:t>36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114980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2F6D42D5-8E8C-4698-AA31-5B0B471DE529}" type="slidenum">
              <a:rPr lang="en-US" altLang="en-US"/>
              <a:pPr lvl="0">
                <a:defRPr/>
              </a:pPr>
              <a:t>37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039567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2F6D42D5-8E8C-4698-AA31-5B0B471DE529}" type="slidenum">
              <a:rPr lang="en-US" altLang="en-US"/>
              <a:pPr lvl="0">
                <a:defRPr/>
              </a:pPr>
              <a:t>38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386430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5/3/2020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669597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5/3/2020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5/3/2020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5/3/2020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5/3/2020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keras.io/ko/applications/#mobilenetv2" TargetMode="External"/><Relationship Id="rId7" Type="http://schemas.openxmlformats.org/officeDocument/2006/relationships/image" Target="../media/image3.png"/><Relationship Id="rId2" Type="http://schemas.openxmlformats.org/officeDocument/2006/relationships/hyperlink" Target="https://keras.io/ko/applications/#inceptionresnetv2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keras.io/ko/applications/" TargetMode="External"/><Relationship Id="rId5" Type="http://schemas.openxmlformats.org/officeDocument/2006/relationships/hyperlink" Target="https://keras.io/ko/applications/#xception" TargetMode="External"/><Relationship Id="rId4" Type="http://schemas.openxmlformats.org/officeDocument/2006/relationships/hyperlink" Target="https://keras.io/ko/applications/#nasnet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keras.io/ko/applications/#mobilenetv2" TargetMode="External"/><Relationship Id="rId2" Type="http://schemas.openxmlformats.org/officeDocument/2006/relationships/hyperlink" Target="https://keras.io/ko/applications/#inceptionresnetv2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hyperlink" Target="https://keras.io/ko/applications/#xception" TargetMode="External"/><Relationship Id="rId4" Type="http://schemas.openxmlformats.org/officeDocument/2006/relationships/hyperlink" Target="https://keras.io/ko/applications/#nasnet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keras.io/ko/applications/#mobilenetv2" TargetMode="External"/><Relationship Id="rId2" Type="http://schemas.openxmlformats.org/officeDocument/2006/relationships/hyperlink" Target="https://keras.io/ko/applications/#inceptionresnetv2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hyperlink" Target="https://keras.io/ko/applications/#xception" TargetMode="External"/><Relationship Id="rId4" Type="http://schemas.openxmlformats.org/officeDocument/2006/relationships/hyperlink" Target="https://keras.io/ko/applications/#nasnet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4.png"/><Relationship Id="rId11" Type="http://schemas.openxmlformats.org/officeDocument/2006/relationships/image" Target="../media/image49.png"/><Relationship Id="rId5" Type="http://schemas.openxmlformats.org/officeDocument/2006/relationships/image" Target="../media/image43.png"/><Relationship Id="rId10" Type="http://schemas.openxmlformats.org/officeDocument/2006/relationships/image" Target="../media/image48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3" Type="http://schemas.openxmlformats.org/officeDocument/2006/relationships/image" Target="../media/image4.png"/><Relationship Id="rId7" Type="http://schemas.openxmlformats.org/officeDocument/2006/relationships/image" Target="../media/image8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1.png"/><Relationship Id="rId7" Type="http://schemas.openxmlformats.org/officeDocument/2006/relationships/image" Target="../media/image54.jpe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3.png"/><Relationship Id="rId5" Type="http://schemas.openxmlformats.org/officeDocument/2006/relationships/image" Target="../media/image45.png"/><Relationship Id="rId4" Type="http://schemas.openxmlformats.org/officeDocument/2006/relationships/image" Target="../media/image52.png"/><Relationship Id="rId9" Type="http://schemas.openxmlformats.org/officeDocument/2006/relationships/image" Target="../media/image5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0.png"/><Relationship Id="rId5" Type="http://schemas.openxmlformats.org/officeDocument/2006/relationships/image" Target="../media/image63.png"/><Relationship Id="rId4" Type="http://schemas.openxmlformats.org/officeDocument/2006/relationships/image" Target="../media/image6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4.png"/><Relationship Id="rId5" Type="http://schemas.openxmlformats.org/officeDocument/2006/relationships/image" Target="../media/image60.png"/><Relationship Id="rId4" Type="http://schemas.openxmlformats.org/officeDocument/2006/relationships/image" Target="../media/image6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1" Type="http://schemas.openxmlformats.org/officeDocument/2006/relationships/video" Target="https://www.youtube.com/embed/uKsX4jroHeA?feature=oembed" TargetMode="External"/><Relationship Id="rId5" Type="http://schemas.openxmlformats.org/officeDocument/2006/relationships/hyperlink" Target="https://youtu.be/uKsX4jroHeA" TargetMode="External"/><Relationship Id="rId4" Type="http://schemas.openxmlformats.org/officeDocument/2006/relationships/image" Target="../media/image67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7" Type="http://schemas.openxmlformats.org/officeDocument/2006/relationships/image" Target="../media/image9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slideLayout" Target="../slideLayouts/slideLayout1.xml"/><Relationship Id="rId7" Type="http://schemas.openxmlformats.org/officeDocument/2006/relationships/hyperlink" Target="https://www.youtube.com/watch?v=yjahRHchO_c&amp;feature=youtu.be" TargetMode="External"/><Relationship Id="rId2" Type="http://schemas.openxmlformats.org/officeDocument/2006/relationships/video" Target="https://www.youtube.com/embed/yjahRHchO_c?feature=oembed" TargetMode="External"/><Relationship Id="rId1" Type="http://schemas.openxmlformats.org/officeDocument/2006/relationships/video" Target="https://www.youtube.com/embed/MFiw78aVKKE?feature=oembed" TargetMode="External"/><Relationship Id="rId6" Type="http://schemas.openxmlformats.org/officeDocument/2006/relationships/image" Target="../media/image12.jpeg"/><Relationship Id="rId5" Type="http://schemas.openxmlformats.org/officeDocument/2006/relationships/image" Target="../media/image11.png"/><Relationship Id="rId4" Type="http://schemas.openxmlformats.org/officeDocument/2006/relationships/image" Target="../media/image10.jpeg"/><Relationship Id="rId9" Type="http://schemas.openxmlformats.org/officeDocument/2006/relationships/hyperlink" Target="https://www.youtube.com/watch?v=MFiw78aVKKE&amp;feature=youtu.be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32713" y="988021"/>
            <a:ext cx="6087287" cy="1793279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5400" b="1" kern="0" spc="-300" dirty="0">
                <a:solidFill>
                  <a:srgbClr val="00000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  <a:cs typeface="에스코어 드림 9" pitchFamily="34" charset="0"/>
              </a:rPr>
              <a:t>DeepFake</a:t>
            </a:r>
          </a:p>
          <a:p>
            <a:r>
              <a:rPr lang="en-US" sz="5400" b="1" kern="0" spc="-300" dirty="0">
                <a:solidFill>
                  <a:srgbClr val="00000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  <a:cs typeface="에스코어 드림 9" pitchFamily="34" charset="0"/>
              </a:rPr>
              <a:t>Detection System</a:t>
            </a:r>
            <a:endParaRPr lang="en-US" sz="5400" b="1" dirty="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532713" y="3222264"/>
            <a:ext cx="6239687" cy="499774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2500" kern="0" spc="-100" dirty="0">
                <a:solidFill>
                  <a:srgbClr val="000000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이찬호</a:t>
            </a:r>
            <a:r>
              <a:rPr lang="en-US" altLang="ko-KR" sz="2500" kern="0" spc="-100" dirty="0">
                <a:solidFill>
                  <a:srgbClr val="000000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, </a:t>
            </a:r>
            <a:r>
              <a:rPr lang="ko-KR" altLang="en-US" sz="2500" kern="0" spc="-100" dirty="0">
                <a:solidFill>
                  <a:srgbClr val="000000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이정철</a:t>
            </a:r>
            <a:r>
              <a:rPr lang="en-US" altLang="ko-KR" sz="2500" kern="0" spc="-100" dirty="0">
                <a:solidFill>
                  <a:srgbClr val="000000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, </a:t>
            </a:r>
            <a:r>
              <a:rPr lang="ko-KR" altLang="en-US" sz="2500" kern="0" spc="-100" dirty="0">
                <a:solidFill>
                  <a:srgbClr val="000000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정소현</a:t>
            </a:r>
            <a:r>
              <a:rPr lang="en-US" altLang="ko-KR" sz="2500" kern="0" spc="-100" dirty="0">
                <a:solidFill>
                  <a:srgbClr val="000000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, </a:t>
            </a:r>
            <a:r>
              <a:rPr lang="ko-KR" altLang="en-US" sz="2500" kern="0" spc="-100" dirty="0">
                <a:solidFill>
                  <a:srgbClr val="000000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정용주</a:t>
            </a:r>
            <a:r>
              <a:rPr lang="en-US" altLang="ko-KR" sz="2500" kern="0" spc="-100" dirty="0">
                <a:solidFill>
                  <a:srgbClr val="000000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, </a:t>
            </a:r>
            <a:r>
              <a:rPr lang="ko-KR" altLang="en-US" sz="2500" kern="0" spc="-100" dirty="0">
                <a:solidFill>
                  <a:srgbClr val="000000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황지민</a:t>
            </a:r>
            <a:endParaRPr lang="en-US" sz="2500" dirty="0"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173200" y="1067735"/>
            <a:ext cx="2582079" cy="646765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sz="3500" kern="0" spc="-100" dirty="0">
                <a:solidFill>
                  <a:srgbClr val="000000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CHIMAC</a:t>
            </a:r>
            <a:endParaRPr lang="en-US" sz="3500" dirty="0"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555B6AF0-2752-48CB-97E7-0C6EFA251EED}"/>
              </a:ext>
            </a:extLst>
          </p:cNvPr>
          <p:cNvGrpSpPr/>
          <p:nvPr/>
        </p:nvGrpSpPr>
        <p:grpSpPr>
          <a:xfrm>
            <a:off x="15240000" y="9715500"/>
            <a:ext cx="2613394" cy="292211"/>
            <a:chOff x="-2883294" y="648631"/>
            <a:chExt cx="3807412" cy="477376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6A4AA40A-0671-4D35-AAC0-7F4799DAC48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353416" y="648631"/>
              <a:ext cx="2277534" cy="4773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그림 6" descr="[로고]_4차산업_가로타입_ver2 - 복사본">
              <a:extLst>
                <a:ext uri="{FF2B5EF4-FFF2-40B4-BE49-F238E27FC236}">
                  <a16:creationId xmlns:a16="http://schemas.microsoft.com/office/drawing/2014/main" id="{88D1FE21-9ACE-4E15-8884-37E42B535E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883294" y="732843"/>
              <a:ext cx="1461817" cy="393164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2101618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FBE2AE68-92AB-48D5-A64C-6C9297A3F4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9441" y="2668985"/>
            <a:ext cx="7674559" cy="6353817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001" name="그룹 1001"/>
          <p:cNvGrpSpPr/>
          <p:nvPr/>
        </p:nvGrpSpPr>
        <p:grpSpPr>
          <a:xfrm>
            <a:off x="-72667" y="-95304"/>
            <a:ext cx="18433180" cy="2160000"/>
            <a:chOff x="-72667" y="-95304"/>
            <a:chExt cx="18433180" cy="216000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2667" y="-95304"/>
              <a:ext cx="18433180" cy="2160000"/>
            </a:xfrm>
            <a:prstGeom prst="rect">
              <a:avLst/>
            </a:prstGeom>
          </p:spPr>
        </p:pic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3CB14DC2-57A9-4EB4-9F74-86CBD42DA32B}"/>
              </a:ext>
            </a:extLst>
          </p:cNvPr>
          <p:cNvGrpSpPr/>
          <p:nvPr/>
        </p:nvGrpSpPr>
        <p:grpSpPr>
          <a:xfrm>
            <a:off x="1469441" y="508985"/>
            <a:ext cx="15294546" cy="900715"/>
            <a:chOff x="1469441" y="508985"/>
            <a:chExt cx="15294546" cy="900715"/>
          </a:xfrm>
        </p:grpSpPr>
        <p:sp>
          <p:nvSpPr>
            <p:cNvPr id="30" name="Object 5">
              <a:extLst>
                <a:ext uri="{FF2B5EF4-FFF2-40B4-BE49-F238E27FC236}">
                  <a16:creationId xmlns:a16="http://schemas.microsoft.com/office/drawing/2014/main" id="{3BA962DF-894E-42F1-A8D0-CDE698A66A30}"/>
                </a:ext>
              </a:extLst>
            </p:cNvPr>
            <p:cNvSpPr txBox="1"/>
            <p:nvPr/>
          </p:nvSpPr>
          <p:spPr>
            <a:xfrm>
              <a:off x="1469441" y="508985"/>
              <a:ext cx="2721559" cy="771345"/>
            </a:xfrm>
            <a:prstGeom prst="rect">
              <a:avLst/>
            </a:prstGeom>
            <a:noFill/>
          </p:spPr>
          <p:txBody>
            <a:bodyPr wrap="square" rtlCol="0" anchor="ctr"/>
            <a:lstStyle/>
            <a:p>
              <a:r>
                <a:rPr lang="en-US" sz="5500" kern="0" spc="-200" dirty="0">
                  <a:solidFill>
                    <a:schemeClr val="bg1"/>
                  </a:solidFill>
                  <a:latin typeface="에스코어 드림 4" pitchFamily="34" charset="0"/>
                  <a:cs typeface="에스코어 드림 4" pitchFamily="34" charset="0"/>
                </a:rPr>
                <a:t>04</a:t>
              </a:r>
              <a:endParaRPr lang="en-US" sz="5500" dirty="0">
                <a:solidFill>
                  <a:schemeClr val="bg1"/>
                </a:solidFill>
              </a:endParaRPr>
            </a:p>
          </p:txBody>
        </p:sp>
        <p:sp>
          <p:nvSpPr>
            <p:cNvPr id="31" name="Object 8">
              <a:extLst>
                <a:ext uri="{FF2B5EF4-FFF2-40B4-BE49-F238E27FC236}">
                  <a16:creationId xmlns:a16="http://schemas.microsoft.com/office/drawing/2014/main" id="{2874B1B6-23DF-420B-9B56-3AB763CA1690}"/>
                </a:ext>
              </a:extLst>
            </p:cNvPr>
            <p:cNvSpPr txBox="1"/>
            <p:nvPr/>
          </p:nvSpPr>
          <p:spPr>
            <a:xfrm>
              <a:off x="9601201" y="556349"/>
              <a:ext cx="7162786" cy="853351"/>
            </a:xfrm>
            <a:prstGeom prst="rect">
              <a:avLst/>
            </a:prstGeom>
            <a:noFill/>
          </p:spPr>
          <p:txBody>
            <a:bodyPr wrap="square" rtlCol="0" anchor="ctr"/>
            <a:lstStyle/>
            <a:p>
              <a:pPr algn="r"/>
              <a:r>
                <a:rPr lang="ko-KR" altLang="en-US" sz="3500" kern="0" spc="-100" dirty="0">
                  <a:solidFill>
                    <a:schemeClr val="bg1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에스코어 드림 2" pitchFamily="34" charset="0"/>
                </a:rPr>
                <a:t>프로젝트 수행과정</a:t>
              </a:r>
              <a:r>
                <a:rPr lang="en-US" altLang="ko-KR" sz="3500" kern="0" spc="-100" dirty="0">
                  <a:solidFill>
                    <a:schemeClr val="bg1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에스코어 드림 2" pitchFamily="34" charset="0"/>
                </a:rPr>
                <a:t>/</a:t>
              </a:r>
              <a:r>
                <a:rPr lang="ko-KR" altLang="en-US" sz="3500" kern="0" spc="-100" dirty="0">
                  <a:solidFill>
                    <a:schemeClr val="bg1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에스코어 드림 2" pitchFamily="34" charset="0"/>
                </a:rPr>
                <a:t>결과</a:t>
              </a:r>
              <a:endParaRPr lang="en-US" altLang="ko-KR" sz="3500" kern="0" spc="-100" dirty="0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에스코어 드림 2" pitchFamily="34" charset="0"/>
              </a:endParaRPr>
            </a:p>
            <a:p>
              <a:pPr algn="r"/>
              <a:r>
                <a:rPr lang="en-US" sz="2500" kern="0" spc="-100" dirty="0">
                  <a:solidFill>
                    <a:schemeClr val="bg1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</a:rPr>
                <a:t>-</a:t>
              </a:r>
              <a:r>
                <a:rPr lang="ko-KR" altLang="en-US" sz="2500" kern="0" spc="-100" dirty="0">
                  <a:solidFill>
                    <a:schemeClr val="bg1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</a:rPr>
                <a:t> 데이터 분석 데이터 전처리</a:t>
              </a:r>
              <a:endParaRPr lang="en-US" sz="2500" dirty="0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endParaRPr>
            </a:p>
          </p:txBody>
        </p:sp>
      </p:grpSp>
      <p:sp>
        <p:nvSpPr>
          <p:cNvPr id="37" name="Object 8">
            <a:extLst>
              <a:ext uri="{FF2B5EF4-FFF2-40B4-BE49-F238E27FC236}">
                <a16:creationId xmlns:a16="http://schemas.microsoft.com/office/drawing/2014/main" id="{4B00D207-FFE9-4E64-876F-899B78CD1341}"/>
              </a:ext>
            </a:extLst>
          </p:cNvPr>
          <p:cNvSpPr txBox="1"/>
          <p:nvPr/>
        </p:nvSpPr>
        <p:spPr>
          <a:xfrm>
            <a:off x="10477492" y="4849927"/>
            <a:ext cx="6286494" cy="1991932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500" kern="0" spc="-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2" pitchFamily="34" charset="0"/>
              </a:rPr>
              <a:t>OpenCV</a:t>
            </a:r>
            <a:r>
              <a:rPr lang="ko-KR" altLang="en-US" sz="2500" kern="0" spc="-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2" pitchFamily="34" charset="0"/>
              </a:rPr>
              <a:t>를 이용하여 영상 프레임 불러오기</a:t>
            </a:r>
            <a:endParaRPr lang="en-US" altLang="ko-KR" sz="2500" kern="0" spc="-1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2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800" kern="0" spc="-1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2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500" kern="0" spc="-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2" pitchFamily="34" charset="0"/>
              </a:rPr>
              <a:t>MTCNN</a:t>
            </a:r>
            <a:r>
              <a:rPr lang="ko-KR" altLang="en-US" sz="2500" kern="0" spc="-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2" pitchFamily="34" charset="0"/>
              </a:rPr>
              <a:t>를 이용하여 프레임에 있는 얼굴 검출</a:t>
            </a:r>
            <a:endParaRPr lang="en-US" altLang="ko-KR" sz="2500" kern="0" spc="-1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2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800" kern="0" spc="-1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500" kern="0" spc="-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검출한 얼굴을 </a:t>
            </a:r>
            <a:r>
              <a:rPr lang="en-US" altLang="ko-KR" sz="2500" kern="0" spc="-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OpenCV</a:t>
            </a:r>
            <a:r>
              <a:rPr lang="ko-KR" altLang="en-US" sz="2500" kern="0" spc="-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를 이용해 사진 저장</a:t>
            </a:r>
            <a:endParaRPr lang="en-US" sz="2500" kern="0" spc="-1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3DCD1BC-3096-44E5-ABBE-8D28BD610CE1}"/>
              </a:ext>
            </a:extLst>
          </p:cNvPr>
          <p:cNvSpPr txBox="1"/>
          <p:nvPr/>
        </p:nvSpPr>
        <p:spPr>
          <a:xfrm>
            <a:off x="10320883" y="2721647"/>
            <a:ext cx="659971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0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데이터 전처리</a:t>
            </a:r>
            <a:endParaRPr lang="en-US" altLang="ko-KR" sz="5000" dirty="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  <a:p>
            <a:r>
              <a:rPr lang="en-US" altLang="ko-KR" sz="50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(MTCNN &amp; OpenCV)</a:t>
            </a:r>
            <a:endParaRPr lang="ko-KR" altLang="en-US" sz="5000" dirty="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55844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DABD4930-0B56-4D10-9133-80125227FB49}"/>
              </a:ext>
            </a:extLst>
          </p:cNvPr>
          <p:cNvGrpSpPr/>
          <p:nvPr/>
        </p:nvGrpSpPr>
        <p:grpSpPr>
          <a:xfrm>
            <a:off x="-72667" y="-95304"/>
            <a:ext cx="18433180" cy="2160000"/>
            <a:chOff x="-72667" y="-95304"/>
            <a:chExt cx="18433180" cy="2160000"/>
          </a:xfrm>
        </p:grpSpPr>
        <p:grpSp>
          <p:nvGrpSpPr>
            <p:cNvPr id="1001" name="그룹 1001"/>
            <p:cNvGrpSpPr/>
            <p:nvPr/>
          </p:nvGrpSpPr>
          <p:grpSpPr>
            <a:xfrm>
              <a:off x="-72667" y="-95304"/>
              <a:ext cx="18433180" cy="2160000"/>
              <a:chOff x="-72667" y="-95304"/>
              <a:chExt cx="18433180" cy="2160000"/>
            </a:xfrm>
          </p:grpSpPr>
          <p:pic>
            <p:nvPicPr>
              <p:cNvPr id="3" name="Object 2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72667" y="-95304"/>
                <a:ext cx="18433180" cy="2160000"/>
              </a:xfrm>
              <a:prstGeom prst="rect">
                <a:avLst/>
              </a:prstGeom>
            </p:spPr>
          </p:pic>
        </p:grp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3CB14DC2-57A9-4EB4-9F74-86CBD42DA32B}"/>
                </a:ext>
              </a:extLst>
            </p:cNvPr>
            <p:cNvGrpSpPr/>
            <p:nvPr/>
          </p:nvGrpSpPr>
          <p:grpSpPr>
            <a:xfrm>
              <a:off x="1469441" y="508985"/>
              <a:ext cx="15294546" cy="900715"/>
              <a:chOff x="1469441" y="508985"/>
              <a:chExt cx="15294546" cy="900715"/>
            </a:xfrm>
          </p:grpSpPr>
          <p:sp>
            <p:nvSpPr>
              <p:cNvPr id="30" name="Object 5">
                <a:extLst>
                  <a:ext uri="{FF2B5EF4-FFF2-40B4-BE49-F238E27FC236}">
                    <a16:creationId xmlns:a16="http://schemas.microsoft.com/office/drawing/2014/main" id="{3BA962DF-894E-42F1-A8D0-CDE698A66A30}"/>
                  </a:ext>
                </a:extLst>
              </p:cNvPr>
              <p:cNvSpPr txBox="1"/>
              <p:nvPr/>
            </p:nvSpPr>
            <p:spPr>
              <a:xfrm>
                <a:off x="1469441" y="508985"/>
                <a:ext cx="1578559" cy="771345"/>
              </a:xfrm>
              <a:prstGeom prst="rect">
                <a:avLst/>
              </a:prstGeom>
              <a:noFill/>
            </p:spPr>
            <p:txBody>
              <a:bodyPr wrap="square" rtlCol="0" anchor="ctr"/>
              <a:lstStyle/>
              <a:p>
                <a:r>
                  <a:rPr lang="en-US" sz="5500" kern="0" spc="-200" dirty="0">
                    <a:solidFill>
                      <a:schemeClr val="bg1"/>
                    </a:solidFill>
                    <a:latin typeface="에스코어 드림 4" pitchFamily="34" charset="0"/>
                    <a:cs typeface="에스코어 드림 4" pitchFamily="34" charset="0"/>
                  </a:rPr>
                  <a:t>04</a:t>
                </a:r>
                <a:endParaRPr lang="en-US" sz="55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1" name="Object 8">
                <a:extLst>
                  <a:ext uri="{FF2B5EF4-FFF2-40B4-BE49-F238E27FC236}">
                    <a16:creationId xmlns:a16="http://schemas.microsoft.com/office/drawing/2014/main" id="{2874B1B6-23DF-420B-9B56-3AB763CA1690}"/>
                  </a:ext>
                </a:extLst>
              </p:cNvPr>
              <p:cNvSpPr txBox="1"/>
              <p:nvPr/>
            </p:nvSpPr>
            <p:spPr>
              <a:xfrm>
                <a:off x="10591801" y="556349"/>
                <a:ext cx="6172186" cy="853351"/>
              </a:xfrm>
              <a:prstGeom prst="rect">
                <a:avLst/>
              </a:prstGeom>
              <a:noFill/>
            </p:spPr>
            <p:txBody>
              <a:bodyPr wrap="square" rtlCol="0" anchor="ctr"/>
              <a:lstStyle/>
              <a:p>
                <a:pPr algn="r"/>
                <a:r>
                  <a:rPr lang="ko-KR" altLang="en-US" sz="3500" kern="0" spc="-100" dirty="0">
                    <a:solidFill>
                      <a:schemeClr val="bg1"/>
                    </a:solidFill>
                    <a:latin typeface="에스코어 드림 2 ExtraLight" panose="020B0203030302020204" pitchFamily="34" charset="-127"/>
                    <a:ea typeface="에스코어 드림 2 ExtraLight" panose="020B0203030302020204" pitchFamily="34" charset="-127"/>
                    <a:cs typeface="에스코어 드림 2" pitchFamily="34" charset="0"/>
                  </a:rPr>
                  <a:t>프로젝트 수행과정</a:t>
                </a:r>
                <a:r>
                  <a:rPr lang="en-US" altLang="ko-KR" sz="3500" kern="0" spc="-100" dirty="0">
                    <a:solidFill>
                      <a:schemeClr val="bg1"/>
                    </a:solidFill>
                    <a:latin typeface="에스코어 드림 2 ExtraLight" panose="020B0203030302020204" pitchFamily="34" charset="-127"/>
                    <a:ea typeface="에스코어 드림 2 ExtraLight" panose="020B0203030302020204" pitchFamily="34" charset="-127"/>
                    <a:cs typeface="에스코어 드림 2" pitchFamily="34" charset="0"/>
                  </a:rPr>
                  <a:t>/</a:t>
                </a:r>
                <a:r>
                  <a:rPr lang="ko-KR" altLang="en-US" sz="3500" kern="0" spc="-100" dirty="0">
                    <a:solidFill>
                      <a:schemeClr val="bg1"/>
                    </a:solidFill>
                    <a:latin typeface="에스코어 드림 2 ExtraLight" panose="020B0203030302020204" pitchFamily="34" charset="-127"/>
                    <a:ea typeface="에스코어 드림 2 ExtraLight" panose="020B0203030302020204" pitchFamily="34" charset="-127"/>
                    <a:cs typeface="에스코어 드림 2" pitchFamily="34" charset="0"/>
                  </a:rPr>
                  <a:t>결과</a:t>
                </a:r>
                <a:endParaRPr lang="en-US" altLang="ko-KR" sz="3500" kern="0" spc="-100" dirty="0">
                  <a:solidFill>
                    <a:schemeClr val="bg1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에스코어 드림 2" pitchFamily="34" charset="0"/>
                </a:endParaRPr>
              </a:p>
              <a:p>
                <a:pPr algn="r"/>
                <a:r>
                  <a:rPr lang="en-US" sz="2500" kern="0" spc="-100" dirty="0">
                    <a:solidFill>
                      <a:schemeClr val="bg1"/>
                    </a:solidFill>
                    <a:latin typeface="에스코어 드림 2 ExtraLight" panose="020B0203030302020204" pitchFamily="34" charset="-127"/>
                    <a:ea typeface="에스코어 드림 2 ExtraLight" panose="020B0203030302020204" pitchFamily="34" charset="-127"/>
                  </a:rPr>
                  <a:t>-</a:t>
                </a:r>
                <a:r>
                  <a:rPr lang="ko-KR" altLang="en-US" sz="2500" kern="0" spc="-100" dirty="0">
                    <a:solidFill>
                      <a:schemeClr val="bg1"/>
                    </a:solidFill>
                    <a:latin typeface="에스코어 드림 2 ExtraLight" panose="020B0203030302020204" pitchFamily="34" charset="-127"/>
                    <a:ea typeface="에스코어 드림 2 ExtraLight" panose="020B0203030302020204" pitchFamily="34" charset="-127"/>
                  </a:rPr>
                  <a:t> 데이터 분석</a:t>
                </a:r>
                <a:endParaRPr lang="en-US" sz="2500" dirty="0">
                  <a:solidFill>
                    <a:schemeClr val="bg1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</a:endParaRPr>
              </a:p>
            </p:txBody>
          </p:sp>
        </p:grp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FB0A10AE-3FD9-4B47-8519-CD4CF3984656}"/>
              </a:ext>
            </a:extLst>
          </p:cNvPr>
          <p:cNvGrpSpPr/>
          <p:nvPr/>
        </p:nvGrpSpPr>
        <p:grpSpPr>
          <a:xfrm>
            <a:off x="1469440" y="3798051"/>
            <a:ext cx="15294546" cy="4088649"/>
            <a:chOff x="1469440" y="2871004"/>
            <a:chExt cx="15294546" cy="4088649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D153CC62-4B3E-4B5D-BB65-B7A81F68D072}"/>
                </a:ext>
              </a:extLst>
            </p:cNvPr>
            <p:cNvGrpSpPr/>
            <p:nvPr/>
          </p:nvGrpSpPr>
          <p:grpSpPr>
            <a:xfrm>
              <a:off x="1469440" y="2871004"/>
              <a:ext cx="15294545" cy="1525118"/>
              <a:chOff x="1469441" y="2246782"/>
              <a:chExt cx="15243132" cy="1525118"/>
            </a:xfrm>
          </p:grpSpPr>
          <p:grpSp>
            <p:nvGrpSpPr>
              <p:cNvPr id="11" name="그룹 4">
                <a:extLst>
                  <a:ext uri="{FF2B5EF4-FFF2-40B4-BE49-F238E27FC236}">
                    <a16:creationId xmlns:a16="http://schemas.microsoft.com/office/drawing/2014/main" id="{8D4C8E6B-F120-4373-8A5E-E58F01B5872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69441" y="2892786"/>
                <a:ext cx="15243132" cy="879114"/>
                <a:chOff x="2323728" y="2053712"/>
                <a:chExt cx="7922016" cy="432048"/>
              </a:xfrm>
            </p:grpSpPr>
            <p:sp>
              <p:nvSpPr>
                <p:cNvPr id="12" name="직사각형 11">
                  <a:extLst>
                    <a:ext uri="{FF2B5EF4-FFF2-40B4-BE49-F238E27FC236}">
                      <a16:creationId xmlns:a16="http://schemas.microsoft.com/office/drawing/2014/main" id="{BB0AA0A5-5F90-4CC4-BE9C-2A1B665055A3}"/>
                    </a:ext>
                  </a:extLst>
                </p:cNvPr>
                <p:cNvSpPr/>
                <p:nvPr/>
              </p:nvSpPr>
              <p:spPr>
                <a:xfrm>
                  <a:off x="2323728" y="2053712"/>
                  <a:ext cx="3961008" cy="432048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r>
                    <a:rPr lang="en-US" altLang="ko-KR" sz="3000" dirty="0">
                      <a:solidFill>
                        <a:schemeClr val="tx1"/>
                      </a:solidFill>
                      <a:latin typeface="에스코어 드림 9 Black" panose="020B0A03030302020204" pitchFamily="34" charset="-127"/>
                      <a:ea typeface="에스코어 드림 9 Black" panose="020B0A03030302020204" pitchFamily="34" charset="-127"/>
                    </a:rPr>
                    <a:t>REAL </a:t>
                  </a:r>
                  <a:r>
                    <a:rPr lang="ko-KR" altLang="en-US" sz="3000" dirty="0">
                      <a:solidFill>
                        <a:schemeClr val="tx1"/>
                      </a:solidFill>
                      <a:latin typeface="에스코어 드림 9 Black" panose="020B0A03030302020204" pitchFamily="34" charset="-127"/>
                      <a:ea typeface="에스코어 드림 9 Black" panose="020B0A03030302020204" pitchFamily="34" charset="-127"/>
                    </a:rPr>
                    <a:t>이미지</a:t>
                  </a:r>
                </a:p>
              </p:txBody>
            </p:sp>
            <p:sp>
              <p:nvSpPr>
                <p:cNvPr id="13" name="직사각형 12">
                  <a:extLst>
                    <a:ext uri="{FF2B5EF4-FFF2-40B4-BE49-F238E27FC236}">
                      <a16:creationId xmlns:a16="http://schemas.microsoft.com/office/drawing/2014/main" id="{148B3899-8CF1-4643-889E-96F0BC4969C8}"/>
                    </a:ext>
                  </a:extLst>
                </p:cNvPr>
                <p:cNvSpPr/>
                <p:nvPr/>
              </p:nvSpPr>
              <p:spPr>
                <a:xfrm>
                  <a:off x="6284736" y="2053712"/>
                  <a:ext cx="3961008" cy="432048"/>
                </a:xfrm>
                <a:prstGeom prst="rect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r>
                    <a:rPr lang="en-US" altLang="ko-KR" sz="3000" dirty="0">
                      <a:solidFill>
                        <a:schemeClr val="tx1"/>
                      </a:solidFill>
                      <a:latin typeface="에스코어 드림 9 Black" panose="020B0A03030302020204" pitchFamily="34" charset="-127"/>
                      <a:ea typeface="에스코어 드림 9 Black" panose="020B0A03030302020204" pitchFamily="34" charset="-127"/>
                    </a:rPr>
                    <a:t>FAKE </a:t>
                  </a:r>
                  <a:r>
                    <a:rPr lang="ko-KR" altLang="en-US" sz="3000" dirty="0">
                      <a:solidFill>
                        <a:schemeClr val="tx1"/>
                      </a:solidFill>
                      <a:latin typeface="에스코어 드림 9 Black" panose="020B0A03030302020204" pitchFamily="34" charset="-127"/>
                      <a:ea typeface="에스코어 드림 9 Black" panose="020B0A03030302020204" pitchFamily="34" charset="-127"/>
                    </a:rPr>
                    <a:t>이미지</a:t>
                  </a:r>
                </a:p>
              </p:txBody>
            </p:sp>
          </p:grpSp>
          <p:sp>
            <p:nvSpPr>
              <p:cNvPr id="14" name="TextBox 2">
                <a:extLst>
                  <a:ext uri="{FF2B5EF4-FFF2-40B4-BE49-F238E27FC236}">
                    <a16:creationId xmlns:a16="http://schemas.microsoft.com/office/drawing/2014/main" id="{49EA66A0-01C2-4449-A785-0511E807315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486169" y="2246782"/>
                <a:ext cx="11477262" cy="4770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ko-KR" sz="25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Overfitting </a:t>
                </a:r>
                <a:r>
                  <a:rPr lang="ko-KR" altLang="en-US" sz="25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방지를 위해 클래스 균형을 </a:t>
                </a:r>
                <a:r>
                  <a:rPr lang="en-US" altLang="ko-KR" sz="2500" dirty="0" err="1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UnderSamplig</a:t>
                </a:r>
                <a:r>
                  <a:rPr lang="ko-KR" altLang="en-US" sz="25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으로 </a:t>
                </a:r>
                <a:r>
                  <a:rPr lang="en-US" altLang="ko-KR" sz="25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1 : 1 </a:t>
                </a:r>
                <a:r>
                  <a:rPr lang="ko-KR" altLang="en-US" sz="25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비율로 재구성</a:t>
                </a:r>
              </a:p>
            </p:txBody>
          </p:sp>
        </p:grpSp>
        <p:sp>
          <p:nvSpPr>
            <p:cNvPr id="16" name="TextBox 23">
              <a:extLst>
                <a:ext uri="{FF2B5EF4-FFF2-40B4-BE49-F238E27FC236}">
                  <a16:creationId xmlns:a16="http://schemas.microsoft.com/office/drawing/2014/main" id="{3ED107F5-2C8A-40D3-9EA7-F20A91399D0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69440" y="5430154"/>
              <a:ext cx="12403395" cy="4770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ko-KR" altLang="en-US" sz="25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약 </a:t>
              </a:r>
              <a:r>
                <a:rPr lang="en-US" altLang="ko-KR" sz="25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20</a:t>
              </a:r>
              <a:r>
                <a:rPr lang="ko-KR" altLang="en-US" sz="25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만장의 이미지를 </a:t>
              </a:r>
              <a:r>
                <a:rPr lang="en-US" altLang="ko-KR" sz="25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8:1:1</a:t>
              </a:r>
              <a:r>
                <a:rPr lang="ko-KR" altLang="en-US" sz="25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의 비율로 </a:t>
              </a:r>
              <a:r>
                <a:rPr lang="en-US" altLang="ko-KR" sz="25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Train Data, Validation Data, Test Data</a:t>
              </a:r>
              <a:r>
                <a:rPr lang="ko-KR" altLang="en-US" sz="25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를 분류</a:t>
              </a:r>
            </a:p>
          </p:txBody>
        </p:sp>
        <p:grpSp>
          <p:nvGrpSpPr>
            <p:cNvPr id="17" name="그룹 3">
              <a:extLst>
                <a:ext uri="{FF2B5EF4-FFF2-40B4-BE49-F238E27FC236}">
                  <a16:creationId xmlns:a16="http://schemas.microsoft.com/office/drawing/2014/main" id="{A5022687-15F7-40E7-B8F2-86E72AC7793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69441" y="6081253"/>
              <a:ext cx="15294545" cy="878400"/>
              <a:chOff x="2063552" y="4301943"/>
              <a:chExt cx="8027144" cy="432048"/>
            </a:xfrm>
          </p:grpSpPr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2E92BBAB-B0CD-42CC-9E88-F62936207C76}"/>
                  </a:ext>
                </a:extLst>
              </p:cNvPr>
              <p:cNvSpPr/>
              <p:nvPr/>
            </p:nvSpPr>
            <p:spPr>
              <a:xfrm>
                <a:off x="2063552" y="4301943"/>
                <a:ext cx="5931864" cy="432048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altLang="ko-KR" sz="3000" dirty="0">
                    <a:solidFill>
                      <a:schemeClr val="tx1"/>
                    </a:solidFill>
                    <a:latin typeface="에스코어 드림 9 Black" panose="020B0A03030302020204" pitchFamily="34" charset="-127"/>
                    <a:ea typeface="에스코어 드림 9 Black" panose="020B0A03030302020204" pitchFamily="34" charset="-127"/>
                  </a:rPr>
                  <a:t>Train</a:t>
                </a:r>
                <a:endParaRPr lang="ko-KR" altLang="en-US" sz="3000" dirty="0">
                  <a:solidFill>
                    <a:schemeClr val="tx1"/>
                  </a:solidFill>
                  <a:latin typeface="에스코어 드림 9 Black" panose="020B0A03030302020204" pitchFamily="34" charset="-127"/>
                  <a:ea typeface="에스코어 드림 9 Black" panose="020B0A03030302020204" pitchFamily="34" charset="-127"/>
                </a:endParaRPr>
              </a:p>
            </p:txBody>
          </p: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DF71A6E1-F61E-4480-A548-20F5ADD17838}"/>
                  </a:ext>
                </a:extLst>
              </p:cNvPr>
              <p:cNvSpPr/>
              <p:nvPr/>
            </p:nvSpPr>
            <p:spPr>
              <a:xfrm>
                <a:off x="7995416" y="4301943"/>
                <a:ext cx="1107959" cy="432048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altLang="ko-KR" sz="3000" dirty="0">
                    <a:solidFill>
                      <a:schemeClr val="tx1"/>
                    </a:solidFill>
                    <a:latin typeface="에스코어 드림 9 Black" panose="020B0A03030302020204" pitchFamily="34" charset="-127"/>
                    <a:ea typeface="에스코어 드림 9 Black" panose="020B0A03030302020204" pitchFamily="34" charset="-127"/>
                  </a:rPr>
                  <a:t>Val</a:t>
                </a:r>
                <a:endParaRPr lang="ko-KR" altLang="en-US" sz="3000" dirty="0">
                  <a:solidFill>
                    <a:schemeClr val="tx1"/>
                  </a:solidFill>
                  <a:latin typeface="에스코어 드림 9 Black" panose="020B0A03030302020204" pitchFamily="34" charset="-127"/>
                  <a:ea typeface="에스코어 드림 9 Black" panose="020B0A03030302020204" pitchFamily="34" charset="-127"/>
                </a:endParaRPr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7456D98A-024C-4BCA-A2C3-064A71BC4271}"/>
                  </a:ext>
                </a:extLst>
              </p:cNvPr>
              <p:cNvSpPr/>
              <p:nvPr/>
            </p:nvSpPr>
            <p:spPr>
              <a:xfrm>
                <a:off x="9103375" y="4301943"/>
                <a:ext cx="987321" cy="432048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altLang="ko-KR" sz="3000" dirty="0">
                    <a:solidFill>
                      <a:schemeClr val="tx1"/>
                    </a:solidFill>
                    <a:latin typeface="에스코어 드림 9 Black" panose="020B0A03030302020204" pitchFamily="34" charset="-127"/>
                    <a:ea typeface="에스코어 드림 9 Black" panose="020B0A03030302020204" pitchFamily="34" charset="-127"/>
                  </a:rPr>
                  <a:t>Test</a:t>
                </a:r>
                <a:endParaRPr lang="ko-KR" altLang="en-US" sz="3000" dirty="0">
                  <a:solidFill>
                    <a:schemeClr val="tx1"/>
                  </a:solidFill>
                  <a:latin typeface="에스코어 드림 9 Black" panose="020B0A03030302020204" pitchFamily="34" charset="-127"/>
                  <a:ea typeface="에스코어 드림 9 Black" panose="020B0A03030302020204" pitchFamily="34" charset="-127"/>
                </a:endParaRPr>
              </a:p>
            </p:txBody>
          </p:sp>
        </p:grp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AFA60523-4934-4A8A-B89A-C18EA3CB99C1}"/>
              </a:ext>
            </a:extLst>
          </p:cNvPr>
          <p:cNvSpPr txBox="1"/>
          <p:nvPr/>
        </p:nvSpPr>
        <p:spPr>
          <a:xfrm>
            <a:off x="1469440" y="2369299"/>
            <a:ext cx="538855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데이터 샘플링</a:t>
            </a:r>
          </a:p>
        </p:txBody>
      </p:sp>
    </p:spTree>
    <p:extLst>
      <p:ext uri="{BB962C8B-B14F-4D97-AF65-F5344CB8AC3E}">
        <p14:creationId xmlns:p14="http://schemas.microsoft.com/office/powerpoint/2010/main" val="37148202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A471FDBF-7EC3-47CB-9496-749088F97325}"/>
              </a:ext>
            </a:extLst>
          </p:cNvPr>
          <p:cNvGrpSpPr/>
          <p:nvPr/>
        </p:nvGrpSpPr>
        <p:grpSpPr>
          <a:xfrm>
            <a:off x="1469442" y="2552699"/>
            <a:ext cx="15294545" cy="6629400"/>
            <a:chOff x="-35920" y="1748156"/>
            <a:chExt cx="10196363" cy="4419600"/>
          </a:xfrm>
        </p:grpSpPr>
        <p:pic>
          <p:nvPicPr>
            <p:cNvPr id="1028" name="Picture 4" descr="CNN, Convolutional Neural Network 요약">
              <a:extLst>
                <a:ext uri="{FF2B5EF4-FFF2-40B4-BE49-F238E27FC236}">
                  <a16:creationId xmlns:a16="http://schemas.microsoft.com/office/drawing/2014/main" id="{306D0DCB-660A-46D7-8468-F5C7923F8C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5920" y="2354293"/>
              <a:ext cx="5116321" cy="37072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2231ECB5-CB5B-4C91-BC42-CD9E859DB963}"/>
                </a:ext>
              </a:extLst>
            </p:cNvPr>
            <p:cNvGrpSpPr/>
            <p:nvPr/>
          </p:nvGrpSpPr>
          <p:grpSpPr>
            <a:xfrm>
              <a:off x="5588442" y="1748156"/>
              <a:ext cx="4572001" cy="4419600"/>
              <a:chOff x="6856230" y="2104240"/>
              <a:chExt cx="5627078" cy="5439509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718B9028-7A42-4747-B5ED-54D9EFDB6F3D}"/>
                  </a:ext>
                </a:extLst>
              </p:cNvPr>
              <p:cNvSpPr/>
              <p:nvPr/>
            </p:nvSpPr>
            <p:spPr>
              <a:xfrm>
                <a:off x="6856230" y="2104240"/>
                <a:ext cx="5627077" cy="2232151"/>
              </a:xfrm>
              <a:prstGeom prst="rect">
                <a:avLst/>
              </a:prstGeom>
            </p:spPr>
            <p:txBody>
              <a:bodyPr wrap="square" lIns="130757" tIns="65378" rIns="130757" bIns="65378">
                <a:spAutoFit/>
              </a:bodyPr>
              <a:lstStyle/>
              <a:p>
                <a:pPr algn="ctr"/>
                <a:r>
                  <a:rPr lang="en-US" altLang="ko-KR" sz="3000" dirty="0">
                    <a:latin typeface="에스코어 드림 6 Bold" panose="020B0703030302020204" pitchFamily="34" charset="-127"/>
                    <a:ea typeface="에스코어 드림 6 Bold" panose="020B0703030302020204" pitchFamily="34" charset="-127"/>
                  </a:rPr>
                  <a:t>CNN (Convolutional Neural Network)</a:t>
                </a:r>
              </a:p>
              <a:p>
                <a:pPr algn="ctr"/>
                <a:endParaRPr lang="en-US" altLang="ko-KR" sz="1220" dirty="0">
                  <a:solidFill>
                    <a:srgbClr val="808284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  <a:p>
                <a:pPr marL="348258" indent="-348258">
                  <a:buFont typeface="Arial" panose="020B0604020202020204" pitchFamily="34" charset="0"/>
                  <a:buChar char="•"/>
                </a:pPr>
                <a:r>
                  <a:rPr lang="ko-KR" altLang="en-US" sz="21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이미지를 인식을 위해 패턴을 찾는데 특히 유용</a:t>
                </a:r>
                <a:endParaRPr lang="en-US" altLang="ko-KR" sz="21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endParaRPr>
              </a:p>
              <a:p>
                <a:pPr marL="348258" indent="-348258">
                  <a:buFont typeface="Arial" panose="020B0604020202020204" pitchFamily="34" charset="0"/>
                  <a:buChar char="•"/>
                </a:pPr>
                <a:r>
                  <a:rPr lang="ko-KR" altLang="en-US" sz="21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데이터에서 직접 학습하고 패턴을 사용해 이미지를 분류</a:t>
                </a:r>
                <a:endParaRPr lang="en-US" altLang="ko-KR" sz="21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endParaRPr>
              </a:p>
              <a:p>
                <a:pPr marL="348258" indent="-348258">
                  <a:buFont typeface="Arial" panose="020B0604020202020204" pitchFamily="34" charset="0"/>
                  <a:buChar char="•"/>
                </a:pPr>
                <a:r>
                  <a:rPr lang="ko-KR" altLang="en-US" sz="21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특징을 수동으로 추출할 필요가 없음</a:t>
                </a:r>
                <a:endParaRPr lang="en-US" altLang="ko-KR" sz="21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endParaRPr>
              </a:p>
              <a:p>
                <a:pPr marL="348258" indent="-348258">
                  <a:buFont typeface="Arial" panose="020B0604020202020204" pitchFamily="34" charset="0"/>
                  <a:buChar char="•"/>
                </a:pPr>
                <a:r>
                  <a:rPr lang="ko-KR" altLang="en-US" sz="21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자율주행자동차</a:t>
                </a:r>
                <a:r>
                  <a:rPr lang="en-US" altLang="ko-KR" sz="21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, </a:t>
                </a:r>
                <a:r>
                  <a:rPr lang="ko-KR" altLang="en-US" sz="21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얼굴인식과 같은 객체인식이나 </a:t>
                </a:r>
                <a:r>
                  <a:rPr lang="en-US" altLang="ko-KR" sz="21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Computer Vision</a:t>
                </a:r>
                <a:r>
                  <a:rPr lang="ko-KR" altLang="en-US" sz="21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이 필요한 분야에 많이 사용 됨</a:t>
                </a:r>
                <a:endParaRPr lang="en-US" altLang="ko-KR" sz="21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endParaRPr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2ADD9084-2065-4F4B-B773-18A309B80514}"/>
                  </a:ext>
                </a:extLst>
              </p:cNvPr>
              <p:cNvSpPr/>
              <p:nvPr/>
            </p:nvSpPr>
            <p:spPr>
              <a:xfrm>
                <a:off x="6856231" y="4553994"/>
                <a:ext cx="5627077" cy="2989755"/>
              </a:xfrm>
              <a:prstGeom prst="rect">
                <a:avLst/>
              </a:prstGeom>
            </p:spPr>
            <p:txBody>
              <a:bodyPr wrap="square" lIns="130757" tIns="65378" rIns="130757" bIns="65378">
                <a:spAutoFit/>
              </a:bodyPr>
              <a:lstStyle/>
              <a:p>
                <a:pPr algn="ctr"/>
                <a:r>
                  <a:rPr lang="en-US" altLang="ko-KR" sz="2700" dirty="0">
                    <a:latin typeface="에스코어 드림 6 Bold" panose="020B0703030302020204" pitchFamily="34" charset="-127"/>
                    <a:ea typeface="에스코어 드림 6 Bold" panose="020B0703030302020204" pitchFamily="34" charset="-127"/>
                  </a:rPr>
                  <a:t>CNN </a:t>
                </a:r>
                <a:r>
                  <a:rPr lang="ko-KR" altLang="en-US" sz="2700" dirty="0">
                    <a:latin typeface="에스코어 드림 6 Bold" panose="020B0703030302020204" pitchFamily="34" charset="-127"/>
                    <a:ea typeface="에스코어 드림 6 Bold" panose="020B0703030302020204" pitchFamily="34" charset="-127"/>
                  </a:rPr>
                  <a:t>주요 용어</a:t>
                </a:r>
                <a:endParaRPr lang="en-US" altLang="ko-KR" sz="2700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endParaRPr>
              </a:p>
              <a:p>
                <a:pPr algn="ctr"/>
                <a:endParaRPr lang="en-US" altLang="ko-KR" sz="1220" dirty="0">
                  <a:solidFill>
                    <a:srgbClr val="808284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  <a:p>
                <a:pPr marL="348258" indent="-348258" fontAlgn="base">
                  <a:buFont typeface="Arial" panose="020B0604020202020204" pitchFamily="34" charset="0"/>
                  <a:buChar char="•"/>
                </a:pPr>
                <a:r>
                  <a:rPr lang="en-US" altLang="ko-KR" sz="21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Convolution (</a:t>
                </a:r>
                <a:r>
                  <a:rPr lang="ko-KR" altLang="en-US" sz="2100" dirty="0" err="1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합성곱</a:t>
                </a:r>
                <a:r>
                  <a:rPr lang="en-US" altLang="ko-KR" sz="21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)</a:t>
                </a:r>
              </a:p>
              <a:p>
                <a:pPr marL="348258" indent="-348258" fontAlgn="base">
                  <a:buFont typeface="Arial" panose="020B0604020202020204" pitchFamily="34" charset="0"/>
                  <a:buChar char="•"/>
                </a:pPr>
                <a:r>
                  <a:rPr lang="ko-KR" altLang="en-US" sz="21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필터 </a:t>
                </a:r>
                <a:r>
                  <a:rPr lang="en-US" altLang="ko-KR" sz="21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(Filter)</a:t>
                </a:r>
              </a:p>
              <a:p>
                <a:pPr marL="348258" indent="-348258" fontAlgn="base">
                  <a:buFont typeface="Arial" panose="020B0604020202020204" pitchFamily="34" charset="0"/>
                  <a:buChar char="•"/>
                </a:pPr>
                <a:r>
                  <a:rPr lang="ko-KR" altLang="en-US" sz="21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채널 </a:t>
                </a:r>
                <a:r>
                  <a:rPr lang="en-US" altLang="ko-KR" sz="21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(Channel)</a:t>
                </a:r>
              </a:p>
              <a:p>
                <a:pPr marL="348258" indent="-348258" fontAlgn="base">
                  <a:buFont typeface="Arial" panose="020B0604020202020204" pitchFamily="34" charset="0"/>
                  <a:buChar char="•"/>
                </a:pPr>
                <a:r>
                  <a:rPr lang="ko-KR" altLang="en-US" sz="21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커널 </a:t>
                </a:r>
                <a:r>
                  <a:rPr lang="en-US" altLang="ko-KR" sz="21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(Kernel)</a:t>
                </a:r>
              </a:p>
              <a:p>
                <a:pPr marL="348258" indent="-348258" fontAlgn="base">
                  <a:buFont typeface="Arial" panose="020B0604020202020204" pitchFamily="34" charset="0"/>
                  <a:buChar char="•"/>
                </a:pPr>
                <a:r>
                  <a:rPr lang="ko-KR" altLang="en-US" sz="2100" dirty="0" err="1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스트라이드</a:t>
                </a:r>
                <a:r>
                  <a:rPr lang="ko-KR" altLang="en-US" sz="21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 </a:t>
                </a:r>
                <a:r>
                  <a:rPr lang="en-US" altLang="ko-KR" sz="21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(</a:t>
                </a:r>
                <a:r>
                  <a:rPr lang="en-US" altLang="ko-KR" sz="2100" dirty="0" err="1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Strid</a:t>
                </a:r>
                <a:r>
                  <a:rPr lang="en-US" altLang="ko-KR" sz="21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)</a:t>
                </a:r>
              </a:p>
              <a:p>
                <a:pPr marL="348258" indent="-348258" fontAlgn="base">
                  <a:buFont typeface="Arial" panose="020B0604020202020204" pitchFamily="34" charset="0"/>
                  <a:buChar char="•"/>
                </a:pPr>
                <a:r>
                  <a:rPr lang="ko-KR" altLang="en-US" sz="21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패딩 </a:t>
                </a:r>
                <a:r>
                  <a:rPr lang="en-US" altLang="ko-KR" sz="21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(Padding)</a:t>
                </a:r>
              </a:p>
              <a:p>
                <a:pPr marL="348258" indent="-348258" fontAlgn="base">
                  <a:buFont typeface="Arial" panose="020B0604020202020204" pitchFamily="34" charset="0"/>
                  <a:buChar char="•"/>
                </a:pPr>
                <a:r>
                  <a:rPr lang="ko-KR" altLang="en-US" sz="21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피처 맵 </a:t>
                </a:r>
                <a:r>
                  <a:rPr lang="en-US" altLang="ko-KR" sz="21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(Feature Map)</a:t>
                </a:r>
              </a:p>
              <a:p>
                <a:pPr marL="348258" indent="-348258" fontAlgn="base">
                  <a:buFont typeface="Arial" panose="020B0604020202020204" pitchFamily="34" charset="0"/>
                  <a:buChar char="•"/>
                </a:pPr>
                <a:r>
                  <a:rPr lang="ko-KR" altLang="en-US" sz="2100" dirty="0" err="1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액티베이션</a:t>
                </a:r>
                <a:r>
                  <a:rPr lang="ko-KR" altLang="en-US" sz="21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 맵 </a:t>
                </a:r>
                <a:r>
                  <a:rPr lang="en-US" altLang="ko-KR" sz="21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(Activation Map)</a:t>
                </a:r>
              </a:p>
              <a:p>
                <a:pPr marL="348258" indent="-348258" fontAlgn="base">
                  <a:buFont typeface="Arial" panose="020B0604020202020204" pitchFamily="34" charset="0"/>
                  <a:buChar char="•"/>
                </a:pPr>
                <a:r>
                  <a:rPr lang="ko-KR" altLang="en-US" sz="2100" dirty="0" err="1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풀링</a:t>
                </a:r>
                <a:r>
                  <a:rPr lang="ko-KR" altLang="en-US" sz="21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 </a:t>
                </a:r>
                <a:r>
                  <a:rPr lang="en-US" altLang="ko-KR" sz="21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(Pooling) </a:t>
                </a:r>
                <a:r>
                  <a:rPr lang="ko-KR" altLang="en-US" sz="21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레이어</a:t>
                </a:r>
              </a:p>
            </p:txBody>
          </p:sp>
        </p:grp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37673E8D-5FF7-468C-B2A3-C9383EBFC9D6}"/>
              </a:ext>
            </a:extLst>
          </p:cNvPr>
          <p:cNvSpPr txBox="1"/>
          <p:nvPr/>
        </p:nvSpPr>
        <p:spPr>
          <a:xfrm>
            <a:off x="1469440" y="2369299"/>
            <a:ext cx="538855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모델 개요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99B10298-2BC4-4543-9A1D-69CB57ABE2A0}"/>
              </a:ext>
            </a:extLst>
          </p:cNvPr>
          <p:cNvGrpSpPr/>
          <p:nvPr/>
        </p:nvGrpSpPr>
        <p:grpSpPr>
          <a:xfrm>
            <a:off x="-72667" y="-95304"/>
            <a:ext cx="18433180" cy="2160000"/>
            <a:chOff x="-72667" y="-95304"/>
            <a:chExt cx="18433180" cy="2160000"/>
          </a:xfrm>
        </p:grpSpPr>
        <p:grpSp>
          <p:nvGrpSpPr>
            <p:cNvPr id="18" name="그룹 1001">
              <a:extLst>
                <a:ext uri="{FF2B5EF4-FFF2-40B4-BE49-F238E27FC236}">
                  <a16:creationId xmlns:a16="http://schemas.microsoft.com/office/drawing/2014/main" id="{394526F2-2BBF-4492-8DF5-BC784C5A37DB}"/>
                </a:ext>
              </a:extLst>
            </p:cNvPr>
            <p:cNvGrpSpPr/>
            <p:nvPr/>
          </p:nvGrpSpPr>
          <p:grpSpPr>
            <a:xfrm>
              <a:off x="-72667" y="-95304"/>
              <a:ext cx="18433180" cy="2160000"/>
              <a:chOff x="-72667" y="-95304"/>
              <a:chExt cx="18433180" cy="2160000"/>
            </a:xfrm>
          </p:grpSpPr>
          <p:pic>
            <p:nvPicPr>
              <p:cNvPr id="22" name="Object 2">
                <a:extLst>
                  <a:ext uri="{FF2B5EF4-FFF2-40B4-BE49-F238E27FC236}">
                    <a16:creationId xmlns:a16="http://schemas.microsoft.com/office/drawing/2014/main" id="{B529A60B-3B65-415F-B1D8-A34F9D24A7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72667" y="-95304"/>
                <a:ext cx="18433180" cy="2160000"/>
              </a:xfrm>
              <a:prstGeom prst="rect">
                <a:avLst/>
              </a:prstGeom>
            </p:spPr>
          </p:pic>
        </p:grp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E4565CFA-3197-4828-A388-57677B15ECDC}"/>
                </a:ext>
              </a:extLst>
            </p:cNvPr>
            <p:cNvGrpSpPr/>
            <p:nvPr/>
          </p:nvGrpSpPr>
          <p:grpSpPr>
            <a:xfrm>
              <a:off x="1469441" y="508985"/>
              <a:ext cx="15294546" cy="900715"/>
              <a:chOff x="1469441" y="508985"/>
              <a:chExt cx="15294546" cy="900715"/>
            </a:xfrm>
          </p:grpSpPr>
          <p:sp>
            <p:nvSpPr>
              <p:cNvPr id="20" name="Object 5">
                <a:extLst>
                  <a:ext uri="{FF2B5EF4-FFF2-40B4-BE49-F238E27FC236}">
                    <a16:creationId xmlns:a16="http://schemas.microsoft.com/office/drawing/2014/main" id="{D3584C8B-737F-49B8-BA1C-F59BAFB6EF98}"/>
                  </a:ext>
                </a:extLst>
              </p:cNvPr>
              <p:cNvSpPr txBox="1"/>
              <p:nvPr/>
            </p:nvSpPr>
            <p:spPr>
              <a:xfrm>
                <a:off x="1469441" y="508985"/>
                <a:ext cx="1578559" cy="771345"/>
              </a:xfrm>
              <a:prstGeom prst="rect">
                <a:avLst/>
              </a:prstGeom>
              <a:noFill/>
            </p:spPr>
            <p:txBody>
              <a:bodyPr wrap="square" rtlCol="0" anchor="ctr"/>
              <a:lstStyle/>
              <a:p>
                <a:r>
                  <a:rPr lang="en-US" sz="5500" kern="0" spc="-200" dirty="0">
                    <a:solidFill>
                      <a:schemeClr val="bg1"/>
                    </a:solidFill>
                    <a:latin typeface="에스코어 드림 4" pitchFamily="34" charset="0"/>
                    <a:cs typeface="에스코어 드림 4" pitchFamily="34" charset="0"/>
                  </a:rPr>
                  <a:t>04</a:t>
                </a:r>
                <a:endParaRPr lang="en-US" sz="55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1" name="Object 8">
                <a:extLst>
                  <a:ext uri="{FF2B5EF4-FFF2-40B4-BE49-F238E27FC236}">
                    <a16:creationId xmlns:a16="http://schemas.microsoft.com/office/drawing/2014/main" id="{039EA44F-BF2C-4216-924E-27076F54EF5A}"/>
                  </a:ext>
                </a:extLst>
              </p:cNvPr>
              <p:cNvSpPr txBox="1"/>
              <p:nvPr/>
            </p:nvSpPr>
            <p:spPr>
              <a:xfrm>
                <a:off x="10591801" y="556349"/>
                <a:ext cx="6172186" cy="853351"/>
              </a:xfrm>
              <a:prstGeom prst="rect">
                <a:avLst/>
              </a:prstGeom>
              <a:noFill/>
            </p:spPr>
            <p:txBody>
              <a:bodyPr wrap="square" rtlCol="0" anchor="ctr"/>
              <a:lstStyle/>
              <a:p>
                <a:pPr algn="r"/>
                <a:r>
                  <a:rPr lang="ko-KR" altLang="en-US" sz="3500" kern="0" spc="-100" dirty="0">
                    <a:solidFill>
                      <a:schemeClr val="bg1"/>
                    </a:solidFill>
                    <a:latin typeface="에스코어 드림 2 ExtraLight" panose="020B0203030302020204" pitchFamily="34" charset="-127"/>
                    <a:ea typeface="에스코어 드림 2 ExtraLight" panose="020B0203030302020204" pitchFamily="34" charset="-127"/>
                    <a:cs typeface="에스코어 드림 2" pitchFamily="34" charset="0"/>
                  </a:rPr>
                  <a:t>프로젝트 수행과정</a:t>
                </a:r>
                <a:r>
                  <a:rPr lang="en-US" altLang="ko-KR" sz="3500" kern="0" spc="-100" dirty="0">
                    <a:solidFill>
                      <a:schemeClr val="bg1"/>
                    </a:solidFill>
                    <a:latin typeface="에스코어 드림 2 ExtraLight" panose="020B0203030302020204" pitchFamily="34" charset="-127"/>
                    <a:ea typeface="에스코어 드림 2 ExtraLight" panose="020B0203030302020204" pitchFamily="34" charset="-127"/>
                    <a:cs typeface="에스코어 드림 2" pitchFamily="34" charset="0"/>
                  </a:rPr>
                  <a:t>/</a:t>
                </a:r>
                <a:r>
                  <a:rPr lang="ko-KR" altLang="en-US" sz="3500" kern="0" spc="-100" dirty="0">
                    <a:solidFill>
                      <a:schemeClr val="bg1"/>
                    </a:solidFill>
                    <a:latin typeface="에스코어 드림 2 ExtraLight" panose="020B0203030302020204" pitchFamily="34" charset="-127"/>
                    <a:ea typeface="에스코어 드림 2 ExtraLight" panose="020B0203030302020204" pitchFamily="34" charset="-127"/>
                    <a:cs typeface="에스코어 드림 2" pitchFamily="34" charset="0"/>
                  </a:rPr>
                  <a:t>결과</a:t>
                </a:r>
                <a:endParaRPr lang="en-US" altLang="ko-KR" sz="3500" kern="0" spc="-100" dirty="0">
                  <a:solidFill>
                    <a:schemeClr val="bg1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에스코어 드림 2" pitchFamily="34" charset="0"/>
                </a:endParaRPr>
              </a:p>
              <a:p>
                <a:pPr algn="r"/>
                <a:r>
                  <a:rPr lang="en-US" sz="2500" kern="0" spc="-100" dirty="0">
                    <a:solidFill>
                      <a:schemeClr val="bg1"/>
                    </a:solidFill>
                    <a:latin typeface="에스코어 드림 2 ExtraLight" panose="020B0203030302020204" pitchFamily="34" charset="-127"/>
                    <a:ea typeface="에스코어 드림 2 ExtraLight" panose="020B0203030302020204" pitchFamily="34" charset="-127"/>
                  </a:rPr>
                  <a:t>-</a:t>
                </a:r>
                <a:r>
                  <a:rPr lang="ko-KR" altLang="en-US" sz="2500" kern="0" spc="-100" dirty="0">
                    <a:solidFill>
                      <a:schemeClr val="bg1"/>
                    </a:solidFill>
                    <a:latin typeface="에스코어 드림 2 ExtraLight" panose="020B0203030302020204" pitchFamily="34" charset="-127"/>
                    <a:ea typeface="에스코어 드림 2 ExtraLight" panose="020B0203030302020204" pitchFamily="34" charset="-127"/>
                  </a:rPr>
                  <a:t> 데이터 분석</a:t>
                </a:r>
                <a:endParaRPr lang="en-US" sz="2500" dirty="0">
                  <a:solidFill>
                    <a:schemeClr val="bg1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665824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BA5C39EA-4546-4BCA-A615-AB01A7886A6B}"/>
              </a:ext>
            </a:extLst>
          </p:cNvPr>
          <p:cNvGrpSpPr/>
          <p:nvPr/>
        </p:nvGrpSpPr>
        <p:grpSpPr>
          <a:xfrm>
            <a:off x="914400" y="2904483"/>
            <a:ext cx="15849586" cy="6353817"/>
            <a:chOff x="-183674" y="2037921"/>
            <a:chExt cx="10566390" cy="4235877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718B9028-7A42-4747-B5ED-54D9EFDB6F3D}"/>
                </a:ext>
              </a:extLst>
            </p:cNvPr>
            <p:cNvSpPr/>
            <p:nvPr/>
          </p:nvSpPr>
          <p:spPr>
            <a:xfrm>
              <a:off x="6468176" y="2836167"/>
              <a:ext cx="3914540" cy="1546882"/>
            </a:xfrm>
            <a:prstGeom prst="rect">
              <a:avLst/>
            </a:prstGeom>
          </p:spPr>
          <p:txBody>
            <a:bodyPr wrap="square" lIns="130757" tIns="65378" rIns="130757" bIns="65378">
              <a:spAutoFit/>
            </a:bodyPr>
            <a:lstStyle/>
            <a:p>
              <a:pPr algn="ctr"/>
              <a:r>
                <a:rPr lang="en-US" altLang="ko-KR" sz="3000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CNN </a:t>
              </a:r>
              <a:r>
                <a:rPr lang="ko-KR" altLang="en-US" sz="3000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주요 용어 </a:t>
              </a:r>
              <a:r>
                <a:rPr lang="en-US" altLang="ko-KR" sz="3000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- </a:t>
              </a:r>
              <a:r>
                <a:rPr lang="ko-KR" altLang="en-US" sz="3000" dirty="0" err="1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합성곱</a:t>
              </a:r>
              <a:endParaRPr lang="en-US" altLang="ko-KR" sz="3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  <a:p>
              <a:pPr algn="ctr"/>
              <a:endParaRPr lang="en-US" altLang="ko-KR" sz="1220" dirty="0">
                <a:solidFill>
                  <a:srgbClr val="808284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marL="348258" indent="-348258">
                <a:buFont typeface="Arial" panose="020B0604020202020204" pitchFamily="34" charset="0"/>
                <a:buChar char="•"/>
              </a:pPr>
              <a:r>
                <a:rPr lang="ko-KR" altLang="en-US" sz="25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두 함수 </a:t>
              </a:r>
              <a:r>
                <a:rPr lang="en-US" altLang="ko-KR" sz="25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f, g </a:t>
              </a:r>
              <a:r>
                <a:rPr lang="ko-KR" altLang="en-US" sz="25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가운데 하나의 함수를 반전 </a:t>
              </a:r>
              <a:r>
                <a:rPr lang="en-US" altLang="ko-KR" sz="25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(Reverse), </a:t>
              </a:r>
              <a:r>
                <a:rPr lang="ko-KR" altLang="en-US" sz="25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전이</a:t>
              </a:r>
              <a:r>
                <a:rPr lang="en-US" altLang="ko-KR" sz="25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(Shift)</a:t>
              </a:r>
              <a:r>
                <a:rPr lang="ko-KR" altLang="en-US" sz="25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시킨 다음</a:t>
              </a:r>
              <a:r>
                <a:rPr lang="en-US" altLang="ko-KR" sz="25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, </a:t>
              </a:r>
              <a:r>
                <a:rPr lang="ko-KR" altLang="en-US" sz="25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다른 하나의 함수와 곱한 결과를 적분을 의미</a:t>
              </a:r>
              <a:r>
                <a:rPr lang="en-US" altLang="ko-KR" sz="25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 </a:t>
              </a:r>
            </a:p>
          </p:txBody>
        </p:sp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DAC7B4B6-F62E-4C11-9D5F-99D94152991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83674" y="2037921"/>
              <a:ext cx="5116372" cy="4235877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A4D8301B-EB9F-4C41-BF23-4D9907FC87EB}"/>
              </a:ext>
            </a:extLst>
          </p:cNvPr>
          <p:cNvSpPr txBox="1"/>
          <p:nvPr/>
        </p:nvSpPr>
        <p:spPr>
          <a:xfrm>
            <a:off x="1469440" y="2369299"/>
            <a:ext cx="538855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모델 개요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A0079928-1D6E-4E7A-81CA-E902FB5AD8F7}"/>
              </a:ext>
            </a:extLst>
          </p:cNvPr>
          <p:cNvGrpSpPr/>
          <p:nvPr/>
        </p:nvGrpSpPr>
        <p:grpSpPr>
          <a:xfrm>
            <a:off x="-72667" y="-95304"/>
            <a:ext cx="18433180" cy="2160000"/>
            <a:chOff x="-72667" y="-95304"/>
            <a:chExt cx="18433180" cy="2160000"/>
          </a:xfrm>
        </p:grpSpPr>
        <p:grpSp>
          <p:nvGrpSpPr>
            <p:cNvPr id="17" name="그룹 1001">
              <a:extLst>
                <a:ext uri="{FF2B5EF4-FFF2-40B4-BE49-F238E27FC236}">
                  <a16:creationId xmlns:a16="http://schemas.microsoft.com/office/drawing/2014/main" id="{D38C5F07-1881-49AD-8C4F-EA57DB22207B}"/>
                </a:ext>
              </a:extLst>
            </p:cNvPr>
            <p:cNvGrpSpPr/>
            <p:nvPr/>
          </p:nvGrpSpPr>
          <p:grpSpPr>
            <a:xfrm>
              <a:off x="-72667" y="-95304"/>
              <a:ext cx="18433180" cy="2160000"/>
              <a:chOff x="-72667" y="-95304"/>
              <a:chExt cx="18433180" cy="2160000"/>
            </a:xfrm>
          </p:grpSpPr>
          <p:pic>
            <p:nvPicPr>
              <p:cNvPr id="21" name="Object 2">
                <a:extLst>
                  <a:ext uri="{FF2B5EF4-FFF2-40B4-BE49-F238E27FC236}">
                    <a16:creationId xmlns:a16="http://schemas.microsoft.com/office/drawing/2014/main" id="{4D16608A-9D7C-4026-9E2A-50F1420A96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72667" y="-95304"/>
                <a:ext cx="18433180" cy="2160000"/>
              </a:xfrm>
              <a:prstGeom prst="rect">
                <a:avLst/>
              </a:prstGeom>
            </p:spPr>
          </p:pic>
        </p:grp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B326E54A-269D-4B89-B55D-9B26986652BA}"/>
                </a:ext>
              </a:extLst>
            </p:cNvPr>
            <p:cNvGrpSpPr/>
            <p:nvPr/>
          </p:nvGrpSpPr>
          <p:grpSpPr>
            <a:xfrm>
              <a:off x="1469441" y="508985"/>
              <a:ext cx="15294546" cy="900715"/>
              <a:chOff x="1469441" y="508985"/>
              <a:chExt cx="15294546" cy="900715"/>
            </a:xfrm>
          </p:grpSpPr>
          <p:sp>
            <p:nvSpPr>
              <p:cNvPr id="19" name="Object 5">
                <a:extLst>
                  <a:ext uri="{FF2B5EF4-FFF2-40B4-BE49-F238E27FC236}">
                    <a16:creationId xmlns:a16="http://schemas.microsoft.com/office/drawing/2014/main" id="{C0B71A99-481E-4C9F-AD5D-8641B0856994}"/>
                  </a:ext>
                </a:extLst>
              </p:cNvPr>
              <p:cNvSpPr txBox="1"/>
              <p:nvPr/>
            </p:nvSpPr>
            <p:spPr>
              <a:xfrm>
                <a:off x="1469441" y="508985"/>
                <a:ext cx="1578559" cy="771345"/>
              </a:xfrm>
              <a:prstGeom prst="rect">
                <a:avLst/>
              </a:prstGeom>
              <a:noFill/>
            </p:spPr>
            <p:txBody>
              <a:bodyPr wrap="square" rtlCol="0" anchor="ctr"/>
              <a:lstStyle/>
              <a:p>
                <a:r>
                  <a:rPr lang="en-US" sz="5500" kern="0" spc="-200" dirty="0">
                    <a:solidFill>
                      <a:schemeClr val="bg1"/>
                    </a:solidFill>
                    <a:latin typeface="에스코어 드림 4" pitchFamily="34" charset="0"/>
                    <a:cs typeface="에스코어 드림 4" pitchFamily="34" charset="0"/>
                  </a:rPr>
                  <a:t>04</a:t>
                </a:r>
                <a:endParaRPr lang="en-US" sz="55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0" name="Object 8">
                <a:extLst>
                  <a:ext uri="{FF2B5EF4-FFF2-40B4-BE49-F238E27FC236}">
                    <a16:creationId xmlns:a16="http://schemas.microsoft.com/office/drawing/2014/main" id="{763C0296-7585-4F40-80CB-963508B51C05}"/>
                  </a:ext>
                </a:extLst>
              </p:cNvPr>
              <p:cNvSpPr txBox="1"/>
              <p:nvPr/>
            </p:nvSpPr>
            <p:spPr>
              <a:xfrm>
                <a:off x="10591801" y="556349"/>
                <a:ext cx="6172186" cy="853351"/>
              </a:xfrm>
              <a:prstGeom prst="rect">
                <a:avLst/>
              </a:prstGeom>
              <a:noFill/>
            </p:spPr>
            <p:txBody>
              <a:bodyPr wrap="square" rtlCol="0" anchor="ctr"/>
              <a:lstStyle/>
              <a:p>
                <a:pPr algn="r"/>
                <a:r>
                  <a:rPr lang="ko-KR" altLang="en-US" sz="3500" kern="0" spc="-100" dirty="0">
                    <a:solidFill>
                      <a:schemeClr val="bg1"/>
                    </a:solidFill>
                    <a:latin typeface="에스코어 드림 2 ExtraLight" panose="020B0203030302020204" pitchFamily="34" charset="-127"/>
                    <a:ea typeface="에스코어 드림 2 ExtraLight" panose="020B0203030302020204" pitchFamily="34" charset="-127"/>
                    <a:cs typeface="에스코어 드림 2" pitchFamily="34" charset="0"/>
                  </a:rPr>
                  <a:t>프로젝트 수행과정</a:t>
                </a:r>
                <a:r>
                  <a:rPr lang="en-US" altLang="ko-KR" sz="3500" kern="0" spc="-100" dirty="0">
                    <a:solidFill>
                      <a:schemeClr val="bg1"/>
                    </a:solidFill>
                    <a:latin typeface="에스코어 드림 2 ExtraLight" panose="020B0203030302020204" pitchFamily="34" charset="-127"/>
                    <a:ea typeface="에스코어 드림 2 ExtraLight" panose="020B0203030302020204" pitchFamily="34" charset="-127"/>
                    <a:cs typeface="에스코어 드림 2" pitchFamily="34" charset="0"/>
                  </a:rPr>
                  <a:t>/</a:t>
                </a:r>
                <a:r>
                  <a:rPr lang="ko-KR" altLang="en-US" sz="3500" kern="0" spc="-100" dirty="0">
                    <a:solidFill>
                      <a:schemeClr val="bg1"/>
                    </a:solidFill>
                    <a:latin typeface="에스코어 드림 2 ExtraLight" panose="020B0203030302020204" pitchFamily="34" charset="-127"/>
                    <a:ea typeface="에스코어 드림 2 ExtraLight" panose="020B0203030302020204" pitchFamily="34" charset="-127"/>
                    <a:cs typeface="에스코어 드림 2" pitchFamily="34" charset="0"/>
                  </a:rPr>
                  <a:t>결과</a:t>
                </a:r>
                <a:endParaRPr lang="en-US" altLang="ko-KR" sz="3500" kern="0" spc="-100" dirty="0">
                  <a:solidFill>
                    <a:schemeClr val="bg1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에스코어 드림 2" pitchFamily="34" charset="0"/>
                </a:endParaRPr>
              </a:p>
              <a:p>
                <a:pPr algn="r"/>
                <a:r>
                  <a:rPr lang="en-US" sz="2500" kern="0" spc="-100" dirty="0">
                    <a:solidFill>
                      <a:schemeClr val="bg1"/>
                    </a:solidFill>
                    <a:latin typeface="에스코어 드림 2 ExtraLight" panose="020B0203030302020204" pitchFamily="34" charset="-127"/>
                    <a:ea typeface="에스코어 드림 2 ExtraLight" panose="020B0203030302020204" pitchFamily="34" charset="-127"/>
                  </a:rPr>
                  <a:t>-</a:t>
                </a:r>
                <a:r>
                  <a:rPr lang="ko-KR" altLang="en-US" sz="2500" kern="0" spc="-100" dirty="0">
                    <a:solidFill>
                      <a:schemeClr val="bg1"/>
                    </a:solidFill>
                    <a:latin typeface="에스코어 드림 2 ExtraLight" panose="020B0203030302020204" pitchFamily="34" charset="-127"/>
                    <a:ea typeface="에스코어 드림 2 ExtraLight" panose="020B0203030302020204" pitchFamily="34" charset="-127"/>
                  </a:rPr>
                  <a:t> 데이터 분석</a:t>
                </a:r>
                <a:endParaRPr lang="en-US" sz="2500" dirty="0">
                  <a:solidFill>
                    <a:schemeClr val="bg1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996793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E9228101-7A38-4205-8D6E-0CCCD2E00066}"/>
              </a:ext>
            </a:extLst>
          </p:cNvPr>
          <p:cNvGrpSpPr/>
          <p:nvPr/>
        </p:nvGrpSpPr>
        <p:grpSpPr>
          <a:xfrm>
            <a:off x="1469440" y="3461906"/>
            <a:ext cx="15294547" cy="5267600"/>
            <a:chOff x="59204" y="2407056"/>
            <a:chExt cx="10196364" cy="3511733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718B9028-7A42-4747-B5ED-54D9EFDB6F3D}"/>
                </a:ext>
              </a:extLst>
            </p:cNvPr>
            <p:cNvSpPr/>
            <p:nvPr/>
          </p:nvSpPr>
          <p:spPr>
            <a:xfrm>
              <a:off x="5581977" y="2819562"/>
              <a:ext cx="4673591" cy="1290403"/>
            </a:xfrm>
            <a:prstGeom prst="rect">
              <a:avLst/>
            </a:prstGeom>
          </p:spPr>
          <p:txBody>
            <a:bodyPr wrap="square" lIns="130757" tIns="65378" rIns="130757" bIns="65378">
              <a:spAutoFit/>
            </a:bodyPr>
            <a:lstStyle/>
            <a:p>
              <a:pPr algn="ctr"/>
              <a:r>
                <a:rPr lang="en-US" altLang="ko-KR" sz="3000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CNN </a:t>
              </a:r>
              <a:r>
                <a:rPr lang="ko-KR" altLang="en-US" sz="3000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주요 용어 </a:t>
              </a:r>
              <a:r>
                <a:rPr lang="en-US" altLang="ko-KR" sz="3000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- </a:t>
              </a:r>
              <a:r>
                <a:rPr lang="ko-KR" altLang="en-US" sz="3000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필터</a:t>
              </a:r>
              <a:endParaRPr lang="en-US" altLang="ko-KR" sz="3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  <a:p>
              <a:pPr algn="ctr"/>
              <a:endParaRPr lang="en-US" altLang="ko-KR" sz="1220" dirty="0">
                <a:solidFill>
                  <a:srgbClr val="808284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marL="348258" indent="-348258">
                <a:buFont typeface="Arial" panose="020B0604020202020204" pitchFamily="34" charset="0"/>
                <a:buChar char="•"/>
              </a:pPr>
              <a:r>
                <a:rPr lang="ko-KR" altLang="en-US" sz="25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이미지의 특징을 찾아내기 위한 공용 파라미터</a:t>
              </a:r>
              <a:endParaRPr lang="en-US" altLang="ko-KR" sz="25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pPr marL="348258" indent="-348258">
                <a:buFont typeface="Arial" panose="020B0604020202020204" pitchFamily="34" charset="0"/>
                <a:buChar char="•"/>
              </a:pPr>
              <a:r>
                <a:rPr lang="en-US" altLang="ko-KR" sz="25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Filter</a:t>
              </a:r>
              <a:r>
                <a:rPr lang="ko-KR" altLang="en-US" sz="25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를 </a:t>
              </a:r>
              <a:r>
                <a:rPr lang="en-US" altLang="ko-KR" sz="25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Kernel</a:t>
              </a:r>
              <a:r>
                <a:rPr lang="ko-KR" altLang="en-US" sz="25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이라고 하기도 함</a:t>
              </a:r>
              <a:endParaRPr lang="en-US" altLang="ko-KR" sz="25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pPr marL="348258" indent="-348258">
                <a:buFont typeface="Arial" panose="020B0604020202020204" pitchFamily="34" charset="0"/>
                <a:buChar char="•"/>
              </a:pPr>
              <a:r>
                <a:rPr lang="en-US" altLang="ko-KR" sz="25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CNN</a:t>
              </a:r>
              <a:r>
                <a:rPr lang="ko-KR" altLang="en-US" sz="25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에서 </a:t>
              </a:r>
              <a:r>
                <a:rPr lang="en-US" altLang="ko-KR" sz="25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Filter</a:t>
              </a:r>
              <a:r>
                <a:rPr lang="ko-KR" altLang="en-US" sz="25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와 </a:t>
              </a:r>
              <a:r>
                <a:rPr lang="en-US" altLang="ko-KR" sz="25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Kernel</a:t>
              </a:r>
              <a:r>
                <a:rPr lang="ko-KR" altLang="en-US" sz="25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은 같은 의미</a:t>
              </a:r>
              <a:r>
                <a:rPr lang="en-US" altLang="ko-KR" sz="25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 </a:t>
              </a:r>
            </a:p>
          </p:txBody>
        </p:sp>
        <p:pic>
          <p:nvPicPr>
            <p:cNvPr id="3074" name="Picture 2" descr="enter image description here">
              <a:extLst>
                <a:ext uri="{FF2B5EF4-FFF2-40B4-BE49-F238E27FC236}">
                  <a16:creationId xmlns:a16="http://schemas.microsoft.com/office/drawing/2014/main" id="{E403A38A-C65C-4BC5-BB95-BA69D12ADD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204" y="2407056"/>
              <a:ext cx="5116371" cy="35117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FC8B1FE9-5C8F-4FA2-A8BC-8B4EACB249E6}"/>
              </a:ext>
            </a:extLst>
          </p:cNvPr>
          <p:cNvSpPr txBox="1"/>
          <p:nvPr/>
        </p:nvSpPr>
        <p:spPr>
          <a:xfrm>
            <a:off x="1469440" y="2369299"/>
            <a:ext cx="538855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모델 개요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91DD8941-82AE-4C61-8B9A-510C77BECC4D}"/>
              </a:ext>
            </a:extLst>
          </p:cNvPr>
          <p:cNvGrpSpPr/>
          <p:nvPr/>
        </p:nvGrpSpPr>
        <p:grpSpPr>
          <a:xfrm>
            <a:off x="-72667" y="-95304"/>
            <a:ext cx="18433180" cy="2160000"/>
            <a:chOff x="-72667" y="-95304"/>
            <a:chExt cx="18433180" cy="2160000"/>
          </a:xfrm>
        </p:grpSpPr>
        <p:grpSp>
          <p:nvGrpSpPr>
            <p:cNvPr id="17" name="그룹 1001">
              <a:extLst>
                <a:ext uri="{FF2B5EF4-FFF2-40B4-BE49-F238E27FC236}">
                  <a16:creationId xmlns:a16="http://schemas.microsoft.com/office/drawing/2014/main" id="{7C5E3576-3C2F-418D-9398-1D47590A85E7}"/>
                </a:ext>
              </a:extLst>
            </p:cNvPr>
            <p:cNvGrpSpPr/>
            <p:nvPr/>
          </p:nvGrpSpPr>
          <p:grpSpPr>
            <a:xfrm>
              <a:off x="-72667" y="-95304"/>
              <a:ext cx="18433180" cy="2160000"/>
              <a:chOff x="-72667" y="-95304"/>
              <a:chExt cx="18433180" cy="2160000"/>
            </a:xfrm>
          </p:grpSpPr>
          <p:pic>
            <p:nvPicPr>
              <p:cNvPr id="21" name="Object 2">
                <a:extLst>
                  <a:ext uri="{FF2B5EF4-FFF2-40B4-BE49-F238E27FC236}">
                    <a16:creationId xmlns:a16="http://schemas.microsoft.com/office/drawing/2014/main" id="{5334B5F6-4130-4374-A3D7-8AA6A73CEE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72667" y="-95304"/>
                <a:ext cx="18433180" cy="2160000"/>
              </a:xfrm>
              <a:prstGeom prst="rect">
                <a:avLst/>
              </a:prstGeom>
            </p:spPr>
          </p:pic>
        </p:grp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A6099C34-D129-4584-B2FF-721840C12A8C}"/>
                </a:ext>
              </a:extLst>
            </p:cNvPr>
            <p:cNvGrpSpPr/>
            <p:nvPr/>
          </p:nvGrpSpPr>
          <p:grpSpPr>
            <a:xfrm>
              <a:off x="1469441" y="508985"/>
              <a:ext cx="15294546" cy="900715"/>
              <a:chOff x="1469441" y="508985"/>
              <a:chExt cx="15294546" cy="900715"/>
            </a:xfrm>
          </p:grpSpPr>
          <p:sp>
            <p:nvSpPr>
              <p:cNvPr id="19" name="Object 5">
                <a:extLst>
                  <a:ext uri="{FF2B5EF4-FFF2-40B4-BE49-F238E27FC236}">
                    <a16:creationId xmlns:a16="http://schemas.microsoft.com/office/drawing/2014/main" id="{32DEA9C7-F47B-44AD-9D3F-5DB92B646330}"/>
                  </a:ext>
                </a:extLst>
              </p:cNvPr>
              <p:cNvSpPr txBox="1"/>
              <p:nvPr/>
            </p:nvSpPr>
            <p:spPr>
              <a:xfrm>
                <a:off x="1469441" y="508985"/>
                <a:ext cx="1578559" cy="771345"/>
              </a:xfrm>
              <a:prstGeom prst="rect">
                <a:avLst/>
              </a:prstGeom>
              <a:noFill/>
            </p:spPr>
            <p:txBody>
              <a:bodyPr wrap="square" rtlCol="0" anchor="ctr"/>
              <a:lstStyle/>
              <a:p>
                <a:r>
                  <a:rPr lang="en-US" sz="5500" kern="0" spc="-200" dirty="0">
                    <a:solidFill>
                      <a:schemeClr val="bg1"/>
                    </a:solidFill>
                    <a:latin typeface="에스코어 드림 4" pitchFamily="34" charset="0"/>
                    <a:cs typeface="에스코어 드림 4" pitchFamily="34" charset="0"/>
                  </a:rPr>
                  <a:t>04</a:t>
                </a:r>
                <a:endParaRPr lang="en-US" sz="55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0" name="Object 8">
                <a:extLst>
                  <a:ext uri="{FF2B5EF4-FFF2-40B4-BE49-F238E27FC236}">
                    <a16:creationId xmlns:a16="http://schemas.microsoft.com/office/drawing/2014/main" id="{9C425618-751C-47FE-A049-BFC06DC1F909}"/>
                  </a:ext>
                </a:extLst>
              </p:cNvPr>
              <p:cNvSpPr txBox="1"/>
              <p:nvPr/>
            </p:nvSpPr>
            <p:spPr>
              <a:xfrm>
                <a:off x="10591801" y="556349"/>
                <a:ext cx="6172186" cy="853351"/>
              </a:xfrm>
              <a:prstGeom prst="rect">
                <a:avLst/>
              </a:prstGeom>
              <a:noFill/>
            </p:spPr>
            <p:txBody>
              <a:bodyPr wrap="square" rtlCol="0" anchor="ctr"/>
              <a:lstStyle/>
              <a:p>
                <a:pPr algn="r"/>
                <a:r>
                  <a:rPr lang="ko-KR" altLang="en-US" sz="3500" kern="0" spc="-100" dirty="0">
                    <a:solidFill>
                      <a:schemeClr val="bg1"/>
                    </a:solidFill>
                    <a:latin typeface="에스코어 드림 2 ExtraLight" panose="020B0203030302020204" pitchFamily="34" charset="-127"/>
                    <a:ea typeface="에스코어 드림 2 ExtraLight" panose="020B0203030302020204" pitchFamily="34" charset="-127"/>
                    <a:cs typeface="에스코어 드림 2" pitchFamily="34" charset="0"/>
                  </a:rPr>
                  <a:t>프로젝트 수행과정</a:t>
                </a:r>
                <a:r>
                  <a:rPr lang="en-US" altLang="ko-KR" sz="3500" kern="0" spc="-100" dirty="0">
                    <a:solidFill>
                      <a:schemeClr val="bg1"/>
                    </a:solidFill>
                    <a:latin typeface="에스코어 드림 2 ExtraLight" panose="020B0203030302020204" pitchFamily="34" charset="-127"/>
                    <a:ea typeface="에스코어 드림 2 ExtraLight" panose="020B0203030302020204" pitchFamily="34" charset="-127"/>
                    <a:cs typeface="에스코어 드림 2" pitchFamily="34" charset="0"/>
                  </a:rPr>
                  <a:t>/</a:t>
                </a:r>
                <a:r>
                  <a:rPr lang="ko-KR" altLang="en-US" sz="3500" kern="0" spc="-100" dirty="0">
                    <a:solidFill>
                      <a:schemeClr val="bg1"/>
                    </a:solidFill>
                    <a:latin typeface="에스코어 드림 2 ExtraLight" panose="020B0203030302020204" pitchFamily="34" charset="-127"/>
                    <a:ea typeface="에스코어 드림 2 ExtraLight" panose="020B0203030302020204" pitchFamily="34" charset="-127"/>
                    <a:cs typeface="에스코어 드림 2" pitchFamily="34" charset="0"/>
                  </a:rPr>
                  <a:t>결과</a:t>
                </a:r>
                <a:endParaRPr lang="en-US" altLang="ko-KR" sz="3500" kern="0" spc="-100" dirty="0">
                  <a:solidFill>
                    <a:schemeClr val="bg1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에스코어 드림 2" pitchFamily="34" charset="0"/>
                </a:endParaRPr>
              </a:p>
              <a:p>
                <a:pPr algn="r"/>
                <a:r>
                  <a:rPr lang="en-US" sz="2500" kern="0" spc="-100" dirty="0">
                    <a:solidFill>
                      <a:schemeClr val="bg1"/>
                    </a:solidFill>
                    <a:latin typeface="에스코어 드림 2 ExtraLight" panose="020B0203030302020204" pitchFamily="34" charset="-127"/>
                    <a:ea typeface="에스코어 드림 2 ExtraLight" panose="020B0203030302020204" pitchFamily="34" charset="-127"/>
                  </a:rPr>
                  <a:t>-</a:t>
                </a:r>
                <a:r>
                  <a:rPr lang="ko-KR" altLang="en-US" sz="2500" kern="0" spc="-100" dirty="0">
                    <a:solidFill>
                      <a:schemeClr val="bg1"/>
                    </a:solidFill>
                    <a:latin typeface="에스코어 드림 2 ExtraLight" panose="020B0203030302020204" pitchFamily="34" charset="-127"/>
                    <a:ea typeface="에스코어 드림 2 ExtraLight" panose="020B0203030302020204" pitchFamily="34" charset="-127"/>
                  </a:rPr>
                  <a:t> 데이터 분석</a:t>
                </a:r>
                <a:endParaRPr lang="en-US" sz="2500" dirty="0">
                  <a:solidFill>
                    <a:schemeClr val="bg1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818025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2487E2A2-3E20-455E-8459-10AEDB78D6A8}"/>
              </a:ext>
            </a:extLst>
          </p:cNvPr>
          <p:cNvGrpSpPr/>
          <p:nvPr/>
        </p:nvGrpSpPr>
        <p:grpSpPr>
          <a:xfrm>
            <a:off x="1469441" y="3461905"/>
            <a:ext cx="15294545" cy="5262995"/>
            <a:chOff x="387291" y="2333493"/>
            <a:chExt cx="10196363" cy="3508663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718B9028-7A42-4747-B5ED-54D9EFDB6F3D}"/>
                </a:ext>
              </a:extLst>
            </p:cNvPr>
            <p:cNvSpPr/>
            <p:nvPr/>
          </p:nvSpPr>
          <p:spPr>
            <a:xfrm>
              <a:off x="6669114" y="2547745"/>
              <a:ext cx="3914540" cy="2316324"/>
            </a:xfrm>
            <a:prstGeom prst="rect">
              <a:avLst/>
            </a:prstGeom>
          </p:spPr>
          <p:txBody>
            <a:bodyPr wrap="square" lIns="130757" tIns="65378" rIns="130757" bIns="65378">
              <a:spAutoFit/>
            </a:bodyPr>
            <a:lstStyle/>
            <a:p>
              <a:pPr algn="ctr"/>
              <a:r>
                <a:rPr lang="en-US" altLang="ko-KR" sz="3000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CNN </a:t>
              </a:r>
              <a:r>
                <a:rPr lang="ko-KR" altLang="en-US" sz="3000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주요 용어 </a:t>
              </a:r>
              <a:r>
                <a:rPr lang="en-US" altLang="ko-KR" sz="3000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- </a:t>
              </a:r>
              <a:r>
                <a:rPr lang="ko-KR" altLang="en-US" sz="3000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채널</a:t>
              </a:r>
              <a:endParaRPr lang="en-US" altLang="ko-KR" sz="3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  <a:p>
              <a:pPr algn="ctr"/>
              <a:endParaRPr lang="en-US" altLang="ko-KR" sz="1220" dirty="0">
                <a:solidFill>
                  <a:srgbClr val="808284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marL="348258" indent="-348258">
                <a:buFont typeface="Arial" panose="020B0604020202020204" pitchFamily="34" charset="0"/>
                <a:buChar char="•"/>
              </a:pPr>
              <a:r>
                <a:rPr lang="ko-KR" altLang="en-US" sz="25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이미지 픽셀 하나하나는 실수</a:t>
              </a:r>
              <a:endParaRPr lang="en-US" altLang="ko-KR" sz="25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pPr marL="348258" indent="-348258">
                <a:buFont typeface="Arial" panose="020B0604020202020204" pitchFamily="34" charset="0"/>
                <a:buChar char="•"/>
              </a:pPr>
              <a:r>
                <a:rPr lang="ko-KR" altLang="en-US" sz="25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컬러 사진은 천연색 표현을 위해 각 픽셀을 </a:t>
              </a:r>
              <a:r>
                <a:rPr lang="en-US" altLang="ko-KR" sz="25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RGB 3</a:t>
              </a:r>
              <a:r>
                <a:rPr lang="ko-KR" altLang="en-US" sz="25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개의 실수로 표현한 </a:t>
              </a:r>
              <a:r>
                <a:rPr lang="en-US" altLang="ko-KR" sz="25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3</a:t>
              </a:r>
              <a:r>
                <a:rPr lang="ko-KR" altLang="en-US" sz="25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차원 데이터</a:t>
              </a:r>
              <a:endParaRPr lang="en-US" altLang="ko-KR" sz="25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pPr marL="348258" indent="-348258">
                <a:buFont typeface="Arial" panose="020B0604020202020204" pitchFamily="34" charset="0"/>
                <a:buChar char="•"/>
              </a:pPr>
              <a:r>
                <a:rPr lang="ko-KR" altLang="en-US" sz="25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컬러 이미지는 </a:t>
              </a:r>
              <a:r>
                <a:rPr lang="en-US" altLang="ko-KR" sz="25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3</a:t>
              </a:r>
              <a:r>
                <a:rPr lang="ko-KR" altLang="en-US" sz="25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개의 채널로 구성</a:t>
              </a:r>
              <a:endParaRPr lang="en-US" altLang="ko-KR" sz="25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pPr marL="348258" indent="-348258">
                <a:buFont typeface="Arial" panose="020B0604020202020204" pitchFamily="34" charset="0"/>
                <a:buChar char="•"/>
              </a:pPr>
              <a:r>
                <a:rPr lang="ko-KR" altLang="en-US" sz="25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흑백 명암만을 표현하는 흑백 사진은 </a:t>
              </a:r>
              <a:r>
                <a:rPr lang="en-US" altLang="ko-KR" sz="25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2</a:t>
              </a:r>
              <a:r>
                <a:rPr lang="ko-KR" altLang="en-US" sz="25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차원 데이터로 </a:t>
              </a:r>
              <a:r>
                <a:rPr lang="en-US" altLang="ko-KR" sz="25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1</a:t>
              </a:r>
              <a:r>
                <a:rPr lang="ko-KR" altLang="en-US" sz="25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개 채널로 구성</a:t>
              </a:r>
              <a:endParaRPr lang="en-US" altLang="ko-KR" sz="25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pic>
          <p:nvPicPr>
            <p:cNvPr id="4098" name="Picture 2" descr="3개의 채널로 만들어진 컬러 사진">
              <a:extLst>
                <a:ext uri="{FF2B5EF4-FFF2-40B4-BE49-F238E27FC236}">
                  <a16:creationId xmlns:a16="http://schemas.microsoft.com/office/drawing/2014/main" id="{3BF1BC5B-4862-48BC-9E42-4E9147CCB41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27" t="2323" r="2143" b="9160"/>
            <a:stretch/>
          </p:blipFill>
          <p:spPr bwMode="auto">
            <a:xfrm>
              <a:off x="387291" y="2333493"/>
              <a:ext cx="5116372" cy="35086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A4EA6235-99C3-4C85-BBDC-72FFBB443AA8}"/>
              </a:ext>
            </a:extLst>
          </p:cNvPr>
          <p:cNvSpPr txBox="1"/>
          <p:nvPr/>
        </p:nvSpPr>
        <p:spPr>
          <a:xfrm>
            <a:off x="1469440" y="2369299"/>
            <a:ext cx="538855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모델 개요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B1680335-7C84-47FE-A5D5-B023347FEEE3}"/>
              </a:ext>
            </a:extLst>
          </p:cNvPr>
          <p:cNvGrpSpPr/>
          <p:nvPr/>
        </p:nvGrpSpPr>
        <p:grpSpPr>
          <a:xfrm>
            <a:off x="-72667" y="-95304"/>
            <a:ext cx="18433180" cy="2160000"/>
            <a:chOff x="-72667" y="-95304"/>
            <a:chExt cx="18433180" cy="2160000"/>
          </a:xfrm>
        </p:grpSpPr>
        <p:grpSp>
          <p:nvGrpSpPr>
            <p:cNvPr id="17" name="그룹 1001">
              <a:extLst>
                <a:ext uri="{FF2B5EF4-FFF2-40B4-BE49-F238E27FC236}">
                  <a16:creationId xmlns:a16="http://schemas.microsoft.com/office/drawing/2014/main" id="{9B4355A3-75EC-495E-A0FC-D179BF419B33}"/>
                </a:ext>
              </a:extLst>
            </p:cNvPr>
            <p:cNvGrpSpPr/>
            <p:nvPr/>
          </p:nvGrpSpPr>
          <p:grpSpPr>
            <a:xfrm>
              <a:off x="-72667" y="-95304"/>
              <a:ext cx="18433180" cy="2160000"/>
              <a:chOff x="-72667" y="-95304"/>
              <a:chExt cx="18433180" cy="2160000"/>
            </a:xfrm>
          </p:grpSpPr>
          <p:pic>
            <p:nvPicPr>
              <p:cNvPr id="21" name="Object 2">
                <a:extLst>
                  <a:ext uri="{FF2B5EF4-FFF2-40B4-BE49-F238E27FC236}">
                    <a16:creationId xmlns:a16="http://schemas.microsoft.com/office/drawing/2014/main" id="{0461313D-B3C8-4F62-9EDA-22756C0D58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72667" y="-95304"/>
                <a:ext cx="18433180" cy="2160000"/>
              </a:xfrm>
              <a:prstGeom prst="rect">
                <a:avLst/>
              </a:prstGeom>
            </p:spPr>
          </p:pic>
        </p:grp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BEC0D289-3A8C-40BA-915E-504F65125D38}"/>
                </a:ext>
              </a:extLst>
            </p:cNvPr>
            <p:cNvGrpSpPr/>
            <p:nvPr/>
          </p:nvGrpSpPr>
          <p:grpSpPr>
            <a:xfrm>
              <a:off x="1469441" y="508985"/>
              <a:ext cx="15294546" cy="900715"/>
              <a:chOff x="1469441" y="508985"/>
              <a:chExt cx="15294546" cy="900715"/>
            </a:xfrm>
          </p:grpSpPr>
          <p:sp>
            <p:nvSpPr>
              <p:cNvPr id="19" name="Object 5">
                <a:extLst>
                  <a:ext uri="{FF2B5EF4-FFF2-40B4-BE49-F238E27FC236}">
                    <a16:creationId xmlns:a16="http://schemas.microsoft.com/office/drawing/2014/main" id="{BCF0A6A1-0BBD-475B-A9C1-99FBDD42ABE4}"/>
                  </a:ext>
                </a:extLst>
              </p:cNvPr>
              <p:cNvSpPr txBox="1"/>
              <p:nvPr/>
            </p:nvSpPr>
            <p:spPr>
              <a:xfrm>
                <a:off x="1469441" y="508985"/>
                <a:ext cx="1578559" cy="771345"/>
              </a:xfrm>
              <a:prstGeom prst="rect">
                <a:avLst/>
              </a:prstGeom>
              <a:noFill/>
            </p:spPr>
            <p:txBody>
              <a:bodyPr wrap="square" rtlCol="0" anchor="ctr"/>
              <a:lstStyle/>
              <a:p>
                <a:r>
                  <a:rPr lang="en-US" sz="5500" kern="0" spc="-200" dirty="0">
                    <a:solidFill>
                      <a:schemeClr val="bg1"/>
                    </a:solidFill>
                    <a:latin typeface="에스코어 드림 4" pitchFamily="34" charset="0"/>
                    <a:cs typeface="에스코어 드림 4" pitchFamily="34" charset="0"/>
                  </a:rPr>
                  <a:t>04</a:t>
                </a:r>
                <a:endParaRPr lang="en-US" sz="55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0" name="Object 8">
                <a:extLst>
                  <a:ext uri="{FF2B5EF4-FFF2-40B4-BE49-F238E27FC236}">
                    <a16:creationId xmlns:a16="http://schemas.microsoft.com/office/drawing/2014/main" id="{DA3585E5-5DB0-4F46-AF2B-1717B0F7A956}"/>
                  </a:ext>
                </a:extLst>
              </p:cNvPr>
              <p:cNvSpPr txBox="1"/>
              <p:nvPr/>
            </p:nvSpPr>
            <p:spPr>
              <a:xfrm>
                <a:off x="10591801" y="556349"/>
                <a:ext cx="6172186" cy="853351"/>
              </a:xfrm>
              <a:prstGeom prst="rect">
                <a:avLst/>
              </a:prstGeom>
              <a:noFill/>
            </p:spPr>
            <p:txBody>
              <a:bodyPr wrap="square" rtlCol="0" anchor="ctr"/>
              <a:lstStyle/>
              <a:p>
                <a:pPr algn="r"/>
                <a:r>
                  <a:rPr lang="ko-KR" altLang="en-US" sz="3500" kern="0" spc="-100" dirty="0">
                    <a:solidFill>
                      <a:schemeClr val="bg1"/>
                    </a:solidFill>
                    <a:latin typeface="에스코어 드림 2 ExtraLight" panose="020B0203030302020204" pitchFamily="34" charset="-127"/>
                    <a:ea typeface="에스코어 드림 2 ExtraLight" panose="020B0203030302020204" pitchFamily="34" charset="-127"/>
                    <a:cs typeface="에스코어 드림 2" pitchFamily="34" charset="0"/>
                  </a:rPr>
                  <a:t>프로젝트 수행과정</a:t>
                </a:r>
                <a:r>
                  <a:rPr lang="en-US" altLang="ko-KR" sz="3500" kern="0" spc="-100" dirty="0">
                    <a:solidFill>
                      <a:schemeClr val="bg1"/>
                    </a:solidFill>
                    <a:latin typeface="에스코어 드림 2 ExtraLight" panose="020B0203030302020204" pitchFamily="34" charset="-127"/>
                    <a:ea typeface="에스코어 드림 2 ExtraLight" panose="020B0203030302020204" pitchFamily="34" charset="-127"/>
                    <a:cs typeface="에스코어 드림 2" pitchFamily="34" charset="0"/>
                  </a:rPr>
                  <a:t>/</a:t>
                </a:r>
                <a:r>
                  <a:rPr lang="ko-KR" altLang="en-US" sz="3500" kern="0" spc="-100" dirty="0">
                    <a:solidFill>
                      <a:schemeClr val="bg1"/>
                    </a:solidFill>
                    <a:latin typeface="에스코어 드림 2 ExtraLight" panose="020B0203030302020204" pitchFamily="34" charset="-127"/>
                    <a:ea typeface="에스코어 드림 2 ExtraLight" panose="020B0203030302020204" pitchFamily="34" charset="-127"/>
                    <a:cs typeface="에스코어 드림 2" pitchFamily="34" charset="0"/>
                  </a:rPr>
                  <a:t>결과</a:t>
                </a:r>
                <a:endParaRPr lang="en-US" altLang="ko-KR" sz="3500" kern="0" spc="-100" dirty="0">
                  <a:solidFill>
                    <a:schemeClr val="bg1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에스코어 드림 2" pitchFamily="34" charset="0"/>
                </a:endParaRPr>
              </a:p>
              <a:p>
                <a:pPr algn="r"/>
                <a:r>
                  <a:rPr lang="en-US" sz="2500" kern="0" spc="-100" dirty="0">
                    <a:solidFill>
                      <a:schemeClr val="bg1"/>
                    </a:solidFill>
                    <a:latin typeface="에스코어 드림 2 ExtraLight" panose="020B0203030302020204" pitchFamily="34" charset="-127"/>
                    <a:ea typeface="에스코어 드림 2 ExtraLight" panose="020B0203030302020204" pitchFamily="34" charset="-127"/>
                  </a:rPr>
                  <a:t>-</a:t>
                </a:r>
                <a:r>
                  <a:rPr lang="ko-KR" altLang="en-US" sz="2500" kern="0" spc="-100" dirty="0">
                    <a:solidFill>
                      <a:schemeClr val="bg1"/>
                    </a:solidFill>
                    <a:latin typeface="에스코어 드림 2 ExtraLight" panose="020B0203030302020204" pitchFamily="34" charset="-127"/>
                    <a:ea typeface="에스코어 드림 2 ExtraLight" panose="020B0203030302020204" pitchFamily="34" charset="-127"/>
                  </a:rPr>
                  <a:t> 데이터 분석</a:t>
                </a:r>
                <a:endParaRPr lang="en-US" sz="2500" dirty="0">
                  <a:solidFill>
                    <a:schemeClr val="bg1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350503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6D7FF432-58FE-4D39-B8FC-87A993510E73}"/>
              </a:ext>
            </a:extLst>
          </p:cNvPr>
          <p:cNvGrpSpPr/>
          <p:nvPr/>
        </p:nvGrpSpPr>
        <p:grpSpPr>
          <a:xfrm>
            <a:off x="1469441" y="3460117"/>
            <a:ext cx="15294547" cy="5361509"/>
            <a:chOff x="91507" y="2422154"/>
            <a:chExt cx="10196364" cy="3574339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718B9028-7A42-4747-B5ED-54D9EFDB6F3D}"/>
                </a:ext>
              </a:extLst>
            </p:cNvPr>
            <p:cNvSpPr/>
            <p:nvPr/>
          </p:nvSpPr>
          <p:spPr>
            <a:xfrm>
              <a:off x="5969880" y="2422154"/>
              <a:ext cx="4317991" cy="2572804"/>
            </a:xfrm>
            <a:prstGeom prst="rect">
              <a:avLst/>
            </a:prstGeom>
          </p:spPr>
          <p:txBody>
            <a:bodyPr wrap="square" lIns="130757" tIns="65378" rIns="130757" bIns="65378">
              <a:spAutoFit/>
            </a:bodyPr>
            <a:lstStyle/>
            <a:p>
              <a:pPr algn="ctr"/>
              <a:r>
                <a:rPr lang="en-US" altLang="ko-KR" sz="3000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CNN </a:t>
              </a:r>
              <a:r>
                <a:rPr lang="ko-KR" altLang="en-US" sz="3000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주요 용어 </a:t>
              </a:r>
              <a:r>
                <a:rPr lang="en-US" altLang="ko-KR" sz="3000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- </a:t>
              </a:r>
              <a:r>
                <a:rPr lang="ko-KR" altLang="en-US" sz="3000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패딩</a:t>
              </a:r>
              <a:endParaRPr lang="en-US" altLang="ko-KR" sz="3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  <a:p>
              <a:pPr algn="ctr"/>
              <a:endParaRPr lang="en-US" altLang="ko-KR" sz="1220" dirty="0">
                <a:solidFill>
                  <a:srgbClr val="808284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marL="348258" indent="-348258">
                <a:buFont typeface="Arial" panose="020B0604020202020204" pitchFamily="34" charset="0"/>
                <a:buChar char="•"/>
              </a:pPr>
              <a:r>
                <a:rPr lang="en-US" altLang="ko-KR" sz="25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Convolution </a:t>
              </a:r>
              <a:r>
                <a:rPr lang="ko-KR" altLang="en-US" sz="25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레이어에서 </a:t>
              </a:r>
              <a:r>
                <a:rPr lang="en-US" altLang="ko-KR" sz="25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Filter</a:t>
              </a:r>
              <a:r>
                <a:rPr lang="ko-KR" altLang="en-US" sz="25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와 </a:t>
              </a:r>
              <a:r>
                <a:rPr lang="en-US" altLang="ko-KR" sz="25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Stride</a:t>
              </a:r>
              <a:r>
                <a:rPr lang="ko-KR" altLang="en-US" sz="25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에 작용으로 </a:t>
              </a:r>
              <a:r>
                <a:rPr lang="en-US" altLang="ko-KR" sz="25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Feature Map </a:t>
              </a:r>
              <a:r>
                <a:rPr lang="ko-KR" altLang="en-US" sz="25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크기는 입력데이터 보다 작음</a:t>
              </a:r>
              <a:endParaRPr lang="en-US" altLang="ko-KR" sz="25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pPr marL="348258" indent="-348258">
                <a:buFont typeface="Arial" panose="020B0604020202020204" pitchFamily="34" charset="0"/>
                <a:buChar char="•"/>
              </a:pPr>
              <a:r>
                <a:rPr lang="en-US" altLang="ko-KR" sz="25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Convolution </a:t>
              </a:r>
              <a:r>
                <a:rPr lang="ko-KR" altLang="en-US" sz="25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레이어의 출력 데이터가 줄어드는 것을 방지하는 방법</a:t>
              </a:r>
              <a:endParaRPr lang="en-US" altLang="ko-KR" sz="25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pPr marL="348258" indent="-348258">
                <a:buFont typeface="Arial" panose="020B0604020202020204" pitchFamily="34" charset="0"/>
                <a:buChar char="•"/>
              </a:pPr>
              <a:r>
                <a:rPr lang="ko-KR" altLang="en-US" sz="25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패딩은 입력 데이터의 외각에 지정된 픽셀만큼 특정 값으로 채워 넣는 것을 의미</a:t>
              </a:r>
              <a:endParaRPr lang="en-US" altLang="ko-KR" sz="25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pPr marL="348258" indent="-348258">
                <a:buFont typeface="Arial" panose="020B0604020202020204" pitchFamily="34" charset="0"/>
                <a:buChar char="•"/>
              </a:pPr>
              <a:r>
                <a:rPr lang="ko-KR" altLang="en-US" sz="25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보통 패딩 값으로 </a:t>
              </a:r>
              <a:r>
                <a:rPr lang="en-US" altLang="ko-KR" sz="25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0</a:t>
              </a:r>
              <a:r>
                <a:rPr lang="ko-KR" altLang="en-US" sz="25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으로 채워 넣음</a:t>
              </a:r>
              <a:endParaRPr lang="en-US" altLang="ko-KR" sz="25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60BCDFCE-A1C3-4E7B-8E92-8B210AEE79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0101" t="9573" r="4802" b="3657"/>
            <a:stretch/>
          </p:blipFill>
          <p:spPr>
            <a:xfrm>
              <a:off x="91507" y="2422154"/>
              <a:ext cx="3805456" cy="3574339"/>
            </a:xfrm>
            <a:prstGeom prst="rect">
              <a:avLst/>
            </a:prstGeom>
          </p:spPr>
        </p:pic>
      </p:grpSp>
      <p:sp>
        <p:nvSpPr>
          <p:cNvPr id="16" name="Object 8">
            <a:extLst>
              <a:ext uri="{FF2B5EF4-FFF2-40B4-BE49-F238E27FC236}">
                <a16:creationId xmlns:a16="http://schemas.microsoft.com/office/drawing/2014/main" id="{A1274ED6-0B8C-41DE-B6FF-00D8CFA0C80E}"/>
              </a:ext>
            </a:extLst>
          </p:cNvPr>
          <p:cNvSpPr txBox="1"/>
          <p:nvPr/>
        </p:nvSpPr>
        <p:spPr>
          <a:xfrm>
            <a:off x="12128693" y="556349"/>
            <a:ext cx="4635293" cy="853351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r>
              <a:rPr lang="ko-KR" altLang="en-US" sz="3500" kern="0" spc="-100" dirty="0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에스코어 드림 2" pitchFamily="34" charset="0"/>
              </a:rPr>
              <a:t>프로젝트 수행과정</a:t>
            </a:r>
            <a:r>
              <a:rPr lang="en-US" altLang="ko-KR" sz="3500" kern="0" spc="-100" dirty="0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에스코어 드림 2" pitchFamily="34" charset="0"/>
              </a:rPr>
              <a:t>/</a:t>
            </a:r>
            <a:r>
              <a:rPr lang="ko-KR" altLang="en-US" sz="3500" kern="0" spc="-100" dirty="0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에스코어 드림 2" pitchFamily="34" charset="0"/>
              </a:rPr>
              <a:t>결과</a:t>
            </a:r>
            <a:endParaRPr lang="en-US" altLang="ko-KR" sz="3500" kern="0" spc="-100" dirty="0">
              <a:solidFill>
                <a:schemeClr val="bg1"/>
              </a:solidFill>
              <a:latin typeface="에스코어 드림 2 ExtraLight" panose="020B0203030302020204" pitchFamily="34" charset="-127"/>
              <a:ea typeface="에스코어 드림 2 ExtraLight" panose="020B0203030302020204" pitchFamily="34" charset="-127"/>
              <a:cs typeface="에스코어 드림 2" pitchFamily="34" charset="0"/>
            </a:endParaRPr>
          </a:p>
          <a:p>
            <a:pPr algn="ctr"/>
            <a:r>
              <a:rPr lang="en-US" sz="2500" kern="0" spc="-100" dirty="0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- </a:t>
            </a:r>
            <a:r>
              <a:rPr lang="ko-KR" altLang="en-US" sz="2500" kern="0" spc="-100" dirty="0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데이터 분석</a:t>
            </a:r>
            <a:endParaRPr lang="en-US" sz="2500" dirty="0">
              <a:solidFill>
                <a:schemeClr val="bg1"/>
              </a:solidFill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F029292-4B86-49F7-A477-01747345E95F}"/>
              </a:ext>
            </a:extLst>
          </p:cNvPr>
          <p:cNvSpPr txBox="1"/>
          <p:nvPr/>
        </p:nvSpPr>
        <p:spPr>
          <a:xfrm>
            <a:off x="1469440" y="2369299"/>
            <a:ext cx="538855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모델 개요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1413636A-8842-4B07-8BD9-FD36B1DCCE7D}"/>
              </a:ext>
            </a:extLst>
          </p:cNvPr>
          <p:cNvGrpSpPr/>
          <p:nvPr/>
        </p:nvGrpSpPr>
        <p:grpSpPr>
          <a:xfrm>
            <a:off x="-72667" y="-95304"/>
            <a:ext cx="18433180" cy="2160000"/>
            <a:chOff x="-72667" y="-95304"/>
            <a:chExt cx="18433180" cy="2160000"/>
          </a:xfrm>
        </p:grpSpPr>
        <p:grpSp>
          <p:nvGrpSpPr>
            <p:cNvPr id="14" name="그룹 1001">
              <a:extLst>
                <a:ext uri="{FF2B5EF4-FFF2-40B4-BE49-F238E27FC236}">
                  <a16:creationId xmlns:a16="http://schemas.microsoft.com/office/drawing/2014/main" id="{CD074492-916A-42F8-A44E-A517C5E1D174}"/>
                </a:ext>
              </a:extLst>
            </p:cNvPr>
            <p:cNvGrpSpPr/>
            <p:nvPr/>
          </p:nvGrpSpPr>
          <p:grpSpPr>
            <a:xfrm>
              <a:off x="-72667" y="-95304"/>
              <a:ext cx="18433180" cy="2160000"/>
              <a:chOff x="-72667" y="-95304"/>
              <a:chExt cx="18433180" cy="2160000"/>
            </a:xfrm>
          </p:grpSpPr>
          <p:pic>
            <p:nvPicPr>
              <p:cNvPr id="20" name="Object 2">
                <a:extLst>
                  <a:ext uri="{FF2B5EF4-FFF2-40B4-BE49-F238E27FC236}">
                    <a16:creationId xmlns:a16="http://schemas.microsoft.com/office/drawing/2014/main" id="{69E54B6F-A5CE-485A-9800-84061040C9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72667" y="-95304"/>
                <a:ext cx="18433180" cy="2160000"/>
              </a:xfrm>
              <a:prstGeom prst="rect">
                <a:avLst/>
              </a:prstGeom>
            </p:spPr>
          </p:pic>
        </p:grp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FE5ED46E-D4C8-4C5F-B3D8-EAD775ABBE18}"/>
                </a:ext>
              </a:extLst>
            </p:cNvPr>
            <p:cNvGrpSpPr/>
            <p:nvPr/>
          </p:nvGrpSpPr>
          <p:grpSpPr>
            <a:xfrm>
              <a:off x="1469441" y="508985"/>
              <a:ext cx="15294546" cy="900715"/>
              <a:chOff x="1469441" y="508985"/>
              <a:chExt cx="15294546" cy="900715"/>
            </a:xfrm>
          </p:grpSpPr>
          <p:sp>
            <p:nvSpPr>
              <p:cNvPr id="18" name="Object 5">
                <a:extLst>
                  <a:ext uri="{FF2B5EF4-FFF2-40B4-BE49-F238E27FC236}">
                    <a16:creationId xmlns:a16="http://schemas.microsoft.com/office/drawing/2014/main" id="{75E948D4-46B5-477C-B9BD-FE1BCD50B047}"/>
                  </a:ext>
                </a:extLst>
              </p:cNvPr>
              <p:cNvSpPr txBox="1"/>
              <p:nvPr/>
            </p:nvSpPr>
            <p:spPr>
              <a:xfrm>
                <a:off x="1469441" y="508985"/>
                <a:ext cx="1578559" cy="771345"/>
              </a:xfrm>
              <a:prstGeom prst="rect">
                <a:avLst/>
              </a:prstGeom>
              <a:noFill/>
            </p:spPr>
            <p:txBody>
              <a:bodyPr wrap="square" rtlCol="0" anchor="ctr"/>
              <a:lstStyle/>
              <a:p>
                <a:r>
                  <a:rPr lang="en-US" sz="5500" kern="0" spc="-200" dirty="0">
                    <a:solidFill>
                      <a:schemeClr val="bg1"/>
                    </a:solidFill>
                    <a:latin typeface="에스코어 드림 4" pitchFamily="34" charset="0"/>
                    <a:cs typeface="에스코어 드림 4" pitchFamily="34" charset="0"/>
                  </a:rPr>
                  <a:t>04</a:t>
                </a:r>
                <a:endParaRPr lang="en-US" sz="55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9" name="Object 8">
                <a:extLst>
                  <a:ext uri="{FF2B5EF4-FFF2-40B4-BE49-F238E27FC236}">
                    <a16:creationId xmlns:a16="http://schemas.microsoft.com/office/drawing/2014/main" id="{3B79A14F-9E64-41E3-877A-31AF8202E20E}"/>
                  </a:ext>
                </a:extLst>
              </p:cNvPr>
              <p:cNvSpPr txBox="1"/>
              <p:nvPr/>
            </p:nvSpPr>
            <p:spPr>
              <a:xfrm>
                <a:off x="10591801" y="556349"/>
                <a:ext cx="6172186" cy="853351"/>
              </a:xfrm>
              <a:prstGeom prst="rect">
                <a:avLst/>
              </a:prstGeom>
              <a:noFill/>
            </p:spPr>
            <p:txBody>
              <a:bodyPr wrap="square" rtlCol="0" anchor="ctr"/>
              <a:lstStyle/>
              <a:p>
                <a:pPr algn="r"/>
                <a:r>
                  <a:rPr lang="ko-KR" altLang="en-US" sz="3500" kern="0" spc="-100" dirty="0">
                    <a:solidFill>
                      <a:schemeClr val="bg1"/>
                    </a:solidFill>
                    <a:latin typeface="에스코어 드림 2 ExtraLight" panose="020B0203030302020204" pitchFamily="34" charset="-127"/>
                    <a:ea typeface="에스코어 드림 2 ExtraLight" panose="020B0203030302020204" pitchFamily="34" charset="-127"/>
                    <a:cs typeface="에스코어 드림 2" pitchFamily="34" charset="0"/>
                  </a:rPr>
                  <a:t>프로젝트 수행과정</a:t>
                </a:r>
                <a:r>
                  <a:rPr lang="en-US" altLang="ko-KR" sz="3500" kern="0" spc="-100" dirty="0">
                    <a:solidFill>
                      <a:schemeClr val="bg1"/>
                    </a:solidFill>
                    <a:latin typeface="에스코어 드림 2 ExtraLight" panose="020B0203030302020204" pitchFamily="34" charset="-127"/>
                    <a:ea typeface="에스코어 드림 2 ExtraLight" panose="020B0203030302020204" pitchFamily="34" charset="-127"/>
                    <a:cs typeface="에스코어 드림 2" pitchFamily="34" charset="0"/>
                  </a:rPr>
                  <a:t>/</a:t>
                </a:r>
                <a:r>
                  <a:rPr lang="ko-KR" altLang="en-US" sz="3500" kern="0" spc="-100" dirty="0">
                    <a:solidFill>
                      <a:schemeClr val="bg1"/>
                    </a:solidFill>
                    <a:latin typeface="에스코어 드림 2 ExtraLight" panose="020B0203030302020204" pitchFamily="34" charset="-127"/>
                    <a:ea typeface="에스코어 드림 2 ExtraLight" panose="020B0203030302020204" pitchFamily="34" charset="-127"/>
                    <a:cs typeface="에스코어 드림 2" pitchFamily="34" charset="0"/>
                  </a:rPr>
                  <a:t>결과</a:t>
                </a:r>
                <a:endParaRPr lang="en-US" altLang="ko-KR" sz="3500" kern="0" spc="-100" dirty="0">
                  <a:solidFill>
                    <a:schemeClr val="bg1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에스코어 드림 2" pitchFamily="34" charset="0"/>
                </a:endParaRPr>
              </a:p>
              <a:p>
                <a:pPr algn="r"/>
                <a:r>
                  <a:rPr lang="en-US" sz="2500" kern="0" spc="-100" dirty="0">
                    <a:solidFill>
                      <a:schemeClr val="bg1"/>
                    </a:solidFill>
                    <a:latin typeface="에스코어 드림 2 ExtraLight" panose="020B0203030302020204" pitchFamily="34" charset="-127"/>
                    <a:ea typeface="에스코어 드림 2 ExtraLight" panose="020B0203030302020204" pitchFamily="34" charset="-127"/>
                  </a:rPr>
                  <a:t>-</a:t>
                </a:r>
                <a:r>
                  <a:rPr lang="ko-KR" altLang="en-US" sz="2500" kern="0" spc="-100" dirty="0">
                    <a:solidFill>
                      <a:schemeClr val="bg1"/>
                    </a:solidFill>
                    <a:latin typeface="에스코어 드림 2 ExtraLight" panose="020B0203030302020204" pitchFamily="34" charset="-127"/>
                    <a:ea typeface="에스코어 드림 2 ExtraLight" panose="020B0203030302020204" pitchFamily="34" charset="-127"/>
                  </a:rPr>
                  <a:t> 데이터 분석</a:t>
                </a:r>
                <a:endParaRPr lang="en-US" sz="2500" dirty="0">
                  <a:solidFill>
                    <a:schemeClr val="bg1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006170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D11F1421-B927-4033-8287-17B87D23FEFB}"/>
              </a:ext>
            </a:extLst>
          </p:cNvPr>
          <p:cNvGrpSpPr/>
          <p:nvPr/>
        </p:nvGrpSpPr>
        <p:grpSpPr>
          <a:xfrm>
            <a:off x="1459571" y="3461905"/>
            <a:ext cx="15368858" cy="5003079"/>
            <a:chOff x="-85358" y="2434700"/>
            <a:chExt cx="10245904" cy="3335386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718B9028-7A42-4747-B5ED-54D9EFDB6F3D}"/>
                </a:ext>
              </a:extLst>
            </p:cNvPr>
            <p:cNvSpPr/>
            <p:nvPr/>
          </p:nvSpPr>
          <p:spPr>
            <a:xfrm>
              <a:off x="5836932" y="2823554"/>
              <a:ext cx="4323614" cy="2572805"/>
            </a:xfrm>
            <a:prstGeom prst="rect">
              <a:avLst/>
            </a:prstGeom>
          </p:spPr>
          <p:txBody>
            <a:bodyPr wrap="square" lIns="130757" tIns="65378" rIns="130757" bIns="65378">
              <a:spAutoFit/>
            </a:bodyPr>
            <a:lstStyle/>
            <a:p>
              <a:pPr algn="ctr"/>
              <a:r>
                <a:rPr lang="en-US" altLang="ko-KR" sz="3000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CNN </a:t>
              </a:r>
              <a:r>
                <a:rPr lang="ko-KR" altLang="en-US" sz="3000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주요 용어 </a:t>
              </a:r>
              <a:r>
                <a:rPr lang="en-US" altLang="ko-KR" sz="3000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– Pooling </a:t>
              </a:r>
              <a:r>
                <a:rPr lang="ko-KR" altLang="en-US" sz="3000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레이어</a:t>
              </a:r>
              <a:endParaRPr lang="en-US" altLang="ko-KR" sz="3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  <a:p>
              <a:pPr algn="ctr"/>
              <a:endParaRPr lang="en-US" altLang="ko-KR" sz="1220" dirty="0">
                <a:solidFill>
                  <a:srgbClr val="808284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marL="348258" indent="-348258">
                <a:buFont typeface="Arial" panose="020B0604020202020204" pitchFamily="34" charset="0"/>
                <a:buChar char="•"/>
              </a:pPr>
              <a:r>
                <a:rPr lang="ko-KR" altLang="en-US" sz="2500" dirty="0" err="1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풀링</a:t>
              </a:r>
              <a:r>
                <a:rPr lang="ko-KR" altLang="en-US" sz="25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레이어는 </a:t>
              </a:r>
              <a:r>
                <a:rPr lang="ko-KR" altLang="en-US" sz="2500" dirty="0" err="1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컨벌루젼</a:t>
              </a:r>
              <a:r>
                <a:rPr lang="ko-KR" altLang="en-US" sz="25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레이어의 출력 데이터를 입력으로 받아서 출력 데이터</a:t>
              </a:r>
              <a:r>
                <a:rPr lang="en-US" altLang="ko-KR" sz="25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(Activation Map)</a:t>
              </a:r>
              <a:r>
                <a:rPr lang="ko-KR" altLang="en-US" sz="25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의 크기를 줄이거나 특정 데이터를 강조하는 용도로 사용</a:t>
              </a:r>
              <a:endParaRPr lang="en-US" altLang="ko-KR" sz="25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pPr marL="348258" indent="-348258">
                <a:buFont typeface="Arial" panose="020B0604020202020204" pitchFamily="34" charset="0"/>
                <a:buChar char="•"/>
              </a:pPr>
              <a:r>
                <a:rPr lang="ko-KR" altLang="en-US" sz="2500" dirty="0" err="1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풀링</a:t>
              </a:r>
              <a:r>
                <a:rPr lang="ko-KR" altLang="en-US" sz="25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레이어를 처리하는 방법으로는     </a:t>
              </a:r>
              <a:r>
                <a:rPr lang="en-US" altLang="ko-KR" sz="25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Max Pooling</a:t>
              </a:r>
              <a:r>
                <a:rPr lang="ko-KR" altLang="en-US" sz="25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과 </a:t>
              </a:r>
              <a:r>
                <a:rPr lang="en-US" altLang="ko-KR" sz="25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Average Pooling,       Min Pooling</a:t>
              </a:r>
              <a:r>
                <a:rPr lang="ko-KR" altLang="en-US" sz="25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이 있습니다</a:t>
              </a:r>
              <a:r>
                <a:rPr lang="en-US" altLang="ko-KR" sz="25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. </a:t>
              </a:r>
            </a:p>
          </p:txBody>
        </p:sp>
        <p:pic>
          <p:nvPicPr>
            <p:cNvPr id="7170" name="Picture 2" descr="Pooling 예제: Max Pooling, Average Pooling">
              <a:extLst>
                <a:ext uri="{FF2B5EF4-FFF2-40B4-BE49-F238E27FC236}">
                  <a16:creationId xmlns:a16="http://schemas.microsoft.com/office/drawing/2014/main" id="{5B06ABAA-B2CB-4B55-AB49-7929F1B9CE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85358" y="2434700"/>
              <a:ext cx="5122901" cy="33353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1" name="Object 8">
            <a:extLst>
              <a:ext uri="{FF2B5EF4-FFF2-40B4-BE49-F238E27FC236}">
                <a16:creationId xmlns:a16="http://schemas.microsoft.com/office/drawing/2014/main" id="{57404590-C60E-46DD-A2C9-ED9DC060C2EB}"/>
              </a:ext>
            </a:extLst>
          </p:cNvPr>
          <p:cNvSpPr txBox="1"/>
          <p:nvPr/>
        </p:nvSpPr>
        <p:spPr>
          <a:xfrm>
            <a:off x="12128693" y="556349"/>
            <a:ext cx="4635293" cy="853351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r>
              <a:rPr lang="ko-KR" altLang="en-US" sz="3500" kern="0" spc="-100" dirty="0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에스코어 드림 2" pitchFamily="34" charset="0"/>
              </a:rPr>
              <a:t>프로젝트 수행과정</a:t>
            </a:r>
            <a:r>
              <a:rPr lang="en-US" altLang="ko-KR" sz="3500" kern="0" spc="-100" dirty="0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에스코어 드림 2" pitchFamily="34" charset="0"/>
              </a:rPr>
              <a:t>/</a:t>
            </a:r>
            <a:r>
              <a:rPr lang="ko-KR" altLang="en-US" sz="3500" kern="0" spc="-100" dirty="0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에스코어 드림 2" pitchFamily="34" charset="0"/>
              </a:rPr>
              <a:t>결과</a:t>
            </a:r>
            <a:endParaRPr lang="en-US" altLang="ko-KR" sz="3500" kern="0" spc="-100" dirty="0">
              <a:solidFill>
                <a:schemeClr val="bg1"/>
              </a:solidFill>
              <a:latin typeface="에스코어 드림 2 ExtraLight" panose="020B0203030302020204" pitchFamily="34" charset="-127"/>
              <a:ea typeface="에스코어 드림 2 ExtraLight" panose="020B0203030302020204" pitchFamily="34" charset="-127"/>
              <a:cs typeface="에스코어 드림 2" pitchFamily="34" charset="0"/>
            </a:endParaRPr>
          </a:p>
          <a:p>
            <a:pPr algn="ctr"/>
            <a:r>
              <a:rPr lang="en-US" sz="2500" kern="0" spc="-100" dirty="0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- </a:t>
            </a:r>
            <a:r>
              <a:rPr lang="ko-KR" altLang="en-US" sz="2500" kern="0" spc="-100" dirty="0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데이터 분석</a:t>
            </a:r>
            <a:endParaRPr lang="en-US" sz="2500" dirty="0">
              <a:solidFill>
                <a:schemeClr val="bg1"/>
              </a:solidFill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5B1344A-2A99-4650-8280-59F5256E4C2B}"/>
              </a:ext>
            </a:extLst>
          </p:cNvPr>
          <p:cNvSpPr txBox="1"/>
          <p:nvPr/>
        </p:nvSpPr>
        <p:spPr>
          <a:xfrm>
            <a:off x="1469440" y="2369299"/>
            <a:ext cx="538855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모델 개요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BAB4D8BE-7545-414E-AED4-7EA1EF520BE1}"/>
              </a:ext>
            </a:extLst>
          </p:cNvPr>
          <p:cNvGrpSpPr/>
          <p:nvPr/>
        </p:nvGrpSpPr>
        <p:grpSpPr>
          <a:xfrm>
            <a:off x="-72667" y="-95304"/>
            <a:ext cx="18433180" cy="2160000"/>
            <a:chOff x="-72667" y="-95304"/>
            <a:chExt cx="18433180" cy="2160000"/>
          </a:xfrm>
        </p:grpSpPr>
        <p:grpSp>
          <p:nvGrpSpPr>
            <p:cNvPr id="12" name="그룹 1001">
              <a:extLst>
                <a:ext uri="{FF2B5EF4-FFF2-40B4-BE49-F238E27FC236}">
                  <a16:creationId xmlns:a16="http://schemas.microsoft.com/office/drawing/2014/main" id="{A65166A9-0B71-475C-A299-D0276D14FD3F}"/>
                </a:ext>
              </a:extLst>
            </p:cNvPr>
            <p:cNvGrpSpPr/>
            <p:nvPr/>
          </p:nvGrpSpPr>
          <p:grpSpPr>
            <a:xfrm>
              <a:off x="-72667" y="-95304"/>
              <a:ext cx="18433180" cy="2160000"/>
              <a:chOff x="-72667" y="-95304"/>
              <a:chExt cx="18433180" cy="2160000"/>
            </a:xfrm>
          </p:grpSpPr>
          <p:pic>
            <p:nvPicPr>
              <p:cNvPr id="19" name="Object 2">
                <a:extLst>
                  <a:ext uri="{FF2B5EF4-FFF2-40B4-BE49-F238E27FC236}">
                    <a16:creationId xmlns:a16="http://schemas.microsoft.com/office/drawing/2014/main" id="{F65FB8CC-C475-4439-A9DF-5B3111452A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72667" y="-95304"/>
                <a:ext cx="18433180" cy="2160000"/>
              </a:xfrm>
              <a:prstGeom prst="rect">
                <a:avLst/>
              </a:prstGeom>
            </p:spPr>
          </p:pic>
        </p:grp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41604B74-28D1-4E23-BEE0-9EAF36D86000}"/>
                </a:ext>
              </a:extLst>
            </p:cNvPr>
            <p:cNvGrpSpPr/>
            <p:nvPr/>
          </p:nvGrpSpPr>
          <p:grpSpPr>
            <a:xfrm>
              <a:off x="1469441" y="508985"/>
              <a:ext cx="15294546" cy="900715"/>
              <a:chOff x="1469441" y="508985"/>
              <a:chExt cx="15294546" cy="900715"/>
            </a:xfrm>
          </p:grpSpPr>
          <p:sp>
            <p:nvSpPr>
              <p:cNvPr id="14" name="Object 5">
                <a:extLst>
                  <a:ext uri="{FF2B5EF4-FFF2-40B4-BE49-F238E27FC236}">
                    <a16:creationId xmlns:a16="http://schemas.microsoft.com/office/drawing/2014/main" id="{58DA1C38-0037-4790-8753-D81527B560A7}"/>
                  </a:ext>
                </a:extLst>
              </p:cNvPr>
              <p:cNvSpPr txBox="1"/>
              <p:nvPr/>
            </p:nvSpPr>
            <p:spPr>
              <a:xfrm>
                <a:off x="1469441" y="508985"/>
                <a:ext cx="1578559" cy="771345"/>
              </a:xfrm>
              <a:prstGeom prst="rect">
                <a:avLst/>
              </a:prstGeom>
              <a:noFill/>
            </p:spPr>
            <p:txBody>
              <a:bodyPr wrap="square" rtlCol="0" anchor="ctr"/>
              <a:lstStyle/>
              <a:p>
                <a:r>
                  <a:rPr lang="en-US" sz="5500" kern="0" spc="-200" dirty="0">
                    <a:solidFill>
                      <a:schemeClr val="bg1"/>
                    </a:solidFill>
                    <a:latin typeface="에스코어 드림 4" pitchFamily="34" charset="0"/>
                    <a:cs typeface="에스코어 드림 4" pitchFamily="34" charset="0"/>
                  </a:rPr>
                  <a:t>04</a:t>
                </a:r>
                <a:endParaRPr lang="en-US" sz="55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7" name="Object 8">
                <a:extLst>
                  <a:ext uri="{FF2B5EF4-FFF2-40B4-BE49-F238E27FC236}">
                    <a16:creationId xmlns:a16="http://schemas.microsoft.com/office/drawing/2014/main" id="{B1B347C0-8F96-4B81-A1B4-4024F80B3EBA}"/>
                  </a:ext>
                </a:extLst>
              </p:cNvPr>
              <p:cNvSpPr txBox="1"/>
              <p:nvPr/>
            </p:nvSpPr>
            <p:spPr>
              <a:xfrm>
                <a:off x="10591801" y="556349"/>
                <a:ext cx="6172186" cy="853351"/>
              </a:xfrm>
              <a:prstGeom prst="rect">
                <a:avLst/>
              </a:prstGeom>
              <a:noFill/>
            </p:spPr>
            <p:txBody>
              <a:bodyPr wrap="square" rtlCol="0" anchor="ctr"/>
              <a:lstStyle/>
              <a:p>
                <a:pPr algn="r"/>
                <a:r>
                  <a:rPr lang="ko-KR" altLang="en-US" sz="3500" kern="0" spc="-100" dirty="0">
                    <a:solidFill>
                      <a:schemeClr val="bg1"/>
                    </a:solidFill>
                    <a:latin typeface="에스코어 드림 2 ExtraLight" panose="020B0203030302020204" pitchFamily="34" charset="-127"/>
                    <a:ea typeface="에스코어 드림 2 ExtraLight" panose="020B0203030302020204" pitchFamily="34" charset="-127"/>
                    <a:cs typeface="에스코어 드림 2" pitchFamily="34" charset="0"/>
                  </a:rPr>
                  <a:t>프로젝트 수행과정</a:t>
                </a:r>
                <a:r>
                  <a:rPr lang="en-US" altLang="ko-KR" sz="3500" kern="0" spc="-100" dirty="0">
                    <a:solidFill>
                      <a:schemeClr val="bg1"/>
                    </a:solidFill>
                    <a:latin typeface="에스코어 드림 2 ExtraLight" panose="020B0203030302020204" pitchFamily="34" charset="-127"/>
                    <a:ea typeface="에스코어 드림 2 ExtraLight" panose="020B0203030302020204" pitchFamily="34" charset="-127"/>
                    <a:cs typeface="에스코어 드림 2" pitchFamily="34" charset="0"/>
                  </a:rPr>
                  <a:t>/</a:t>
                </a:r>
                <a:r>
                  <a:rPr lang="ko-KR" altLang="en-US" sz="3500" kern="0" spc="-100" dirty="0">
                    <a:solidFill>
                      <a:schemeClr val="bg1"/>
                    </a:solidFill>
                    <a:latin typeface="에스코어 드림 2 ExtraLight" panose="020B0203030302020204" pitchFamily="34" charset="-127"/>
                    <a:ea typeface="에스코어 드림 2 ExtraLight" panose="020B0203030302020204" pitchFamily="34" charset="-127"/>
                    <a:cs typeface="에스코어 드림 2" pitchFamily="34" charset="0"/>
                  </a:rPr>
                  <a:t>결과</a:t>
                </a:r>
                <a:endParaRPr lang="en-US" altLang="ko-KR" sz="3500" kern="0" spc="-100" dirty="0">
                  <a:solidFill>
                    <a:schemeClr val="bg1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에스코어 드림 2" pitchFamily="34" charset="0"/>
                </a:endParaRPr>
              </a:p>
              <a:p>
                <a:pPr algn="r"/>
                <a:r>
                  <a:rPr lang="en-US" sz="2500" kern="0" spc="-100" dirty="0">
                    <a:solidFill>
                      <a:schemeClr val="bg1"/>
                    </a:solidFill>
                    <a:latin typeface="에스코어 드림 2 ExtraLight" panose="020B0203030302020204" pitchFamily="34" charset="-127"/>
                    <a:ea typeface="에스코어 드림 2 ExtraLight" panose="020B0203030302020204" pitchFamily="34" charset="-127"/>
                  </a:rPr>
                  <a:t>-</a:t>
                </a:r>
                <a:r>
                  <a:rPr lang="ko-KR" altLang="en-US" sz="2500" kern="0" spc="-100" dirty="0">
                    <a:solidFill>
                      <a:schemeClr val="bg1"/>
                    </a:solidFill>
                    <a:latin typeface="에스코어 드림 2 ExtraLight" panose="020B0203030302020204" pitchFamily="34" charset="-127"/>
                    <a:ea typeface="에스코어 드림 2 ExtraLight" panose="020B0203030302020204" pitchFamily="34" charset="-127"/>
                  </a:rPr>
                  <a:t> 데이터 분석</a:t>
                </a:r>
                <a:endParaRPr lang="en-US" sz="2500" dirty="0">
                  <a:solidFill>
                    <a:schemeClr val="bg1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173387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5BCD2077-7BD3-44B3-A856-58A8A5989E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3031587"/>
              </p:ext>
            </p:extLst>
          </p:nvPr>
        </p:nvGraphicFramePr>
        <p:xfrm>
          <a:off x="3622794" y="3695700"/>
          <a:ext cx="11042258" cy="429060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35657">
                  <a:extLst>
                    <a:ext uri="{9D8B030D-6E8A-4147-A177-3AD203B41FA5}">
                      <a16:colId xmlns:a16="http://schemas.microsoft.com/office/drawing/2014/main" val="1283392642"/>
                    </a:ext>
                  </a:extLst>
                </a:gridCol>
                <a:gridCol w="1237121">
                  <a:extLst>
                    <a:ext uri="{9D8B030D-6E8A-4147-A177-3AD203B41FA5}">
                      <a16:colId xmlns:a16="http://schemas.microsoft.com/office/drawing/2014/main" val="1271858860"/>
                    </a:ext>
                  </a:extLst>
                </a:gridCol>
                <a:gridCol w="1924411">
                  <a:extLst>
                    <a:ext uri="{9D8B030D-6E8A-4147-A177-3AD203B41FA5}">
                      <a16:colId xmlns:a16="http://schemas.microsoft.com/office/drawing/2014/main" val="3344869313"/>
                    </a:ext>
                  </a:extLst>
                </a:gridCol>
                <a:gridCol w="1869429">
                  <a:extLst>
                    <a:ext uri="{9D8B030D-6E8A-4147-A177-3AD203B41FA5}">
                      <a16:colId xmlns:a16="http://schemas.microsoft.com/office/drawing/2014/main" val="2311750990"/>
                    </a:ext>
                  </a:extLst>
                </a:gridCol>
                <a:gridCol w="1705533">
                  <a:extLst>
                    <a:ext uri="{9D8B030D-6E8A-4147-A177-3AD203B41FA5}">
                      <a16:colId xmlns:a16="http://schemas.microsoft.com/office/drawing/2014/main" val="3065488259"/>
                    </a:ext>
                  </a:extLst>
                </a:gridCol>
                <a:gridCol w="1670107">
                  <a:extLst>
                    <a:ext uri="{9D8B030D-6E8A-4147-A177-3AD203B41FA5}">
                      <a16:colId xmlns:a16="http://schemas.microsoft.com/office/drawing/2014/main" val="3173572793"/>
                    </a:ext>
                  </a:extLst>
                </a:gridCol>
              </a:tblGrid>
              <a:tr h="8581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모델</a:t>
                      </a:r>
                    </a:p>
                  </a:txBody>
                  <a:tcPr marL="111443" marR="111443" marT="55722" marB="55722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사이즈</a:t>
                      </a:r>
                    </a:p>
                  </a:txBody>
                  <a:tcPr marL="111443" marR="111443" marT="55722" marB="55722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상위</a:t>
                      </a:r>
                      <a:r>
                        <a:rPr lang="en-US" altLang="ko-KR" sz="2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-1 </a:t>
                      </a:r>
                      <a:r>
                        <a:rPr lang="ko-KR" altLang="en-US" sz="2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정확성</a:t>
                      </a:r>
                    </a:p>
                  </a:txBody>
                  <a:tcPr marL="111443" marR="111443" marT="55722" marB="55722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상위</a:t>
                      </a:r>
                      <a:r>
                        <a:rPr lang="en-US" altLang="ko-KR" sz="2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-5 </a:t>
                      </a:r>
                      <a:r>
                        <a:rPr lang="ko-KR" altLang="en-US" sz="2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정확성</a:t>
                      </a:r>
                    </a:p>
                  </a:txBody>
                  <a:tcPr marL="111443" marR="111443" marT="55722" marB="55722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매개변수</a:t>
                      </a:r>
                    </a:p>
                  </a:txBody>
                  <a:tcPr marL="111443" marR="111443" marT="55722" marB="55722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깊이</a:t>
                      </a:r>
                    </a:p>
                  </a:txBody>
                  <a:tcPr marL="111443" marR="111443" marT="55722" marB="55722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3488137"/>
                  </a:ext>
                </a:extLst>
              </a:tr>
              <a:tr h="858121">
                <a:tc>
                  <a:txBody>
                    <a:bodyPr/>
                    <a:lstStyle/>
                    <a:p>
                      <a:pPr algn="ctr" fontAlgn="t"/>
                      <a:r>
                        <a:rPr lang="en-US" sz="2100" u="none" strike="noStrike" dirty="0">
                          <a:solidFill>
                            <a:srgbClr val="56A889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hlinkClick r:id="rId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InceptionResNetV2</a:t>
                      </a:r>
                      <a:endParaRPr lang="en-US" sz="2100" dirty="0">
                        <a:solidFill>
                          <a:srgbClr val="56A889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11443" marR="111443" marT="55722" marB="55722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100" dirty="0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215 MB</a:t>
                      </a:r>
                    </a:p>
                  </a:txBody>
                  <a:tcPr marL="111443" marR="111443" marT="55722" marB="55722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2100" dirty="0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0.803</a:t>
                      </a:r>
                    </a:p>
                  </a:txBody>
                  <a:tcPr marL="111443" marR="111443" marT="55722" marB="55722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2100" dirty="0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0.953</a:t>
                      </a:r>
                    </a:p>
                  </a:txBody>
                  <a:tcPr marL="111443" marR="111443" marT="55722" marB="55722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2100" dirty="0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55,873,736</a:t>
                      </a:r>
                    </a:p>
                  </a:txBody>
                  <a:tcPr marL="111443" marR="111443" marT="55722" marB="55722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2100" dirty="0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572</a:t>
                      </a:r>
                    </a:p>
                  </a:txBody>
                  <a:tcPr marL="111443" marR="111443" marT="55722" marB="55722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616481"/>
                  </a:ext>
                </a:extLst>
              </a:tr>
              <a:tr h="858121">
                <a:tc>
                  <a:txBody>
                    <a:bodyPr/>
                    <a:lstStyle/>
                    <a:p>
                      <a:pPr algn="ctr" fontAlgn="t"/>
                      <a:r>
                        <a:rPr lang="en-US" sz="2100" u="none" strike="noStrike" dirty="0">
                          <a:solidFill>
                            <a:srgbClr val="56A889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MobileNetV2</a:t>
                      </a:r>
                      <a:endParaRPr lang="en-US" sz="2100" dirty="0">
                        <a:solidFill>
                          <a:srgbClr val="56A889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11443" marR="111443" marT="55722" marB="55722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100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14 MB</a:t>
                      </a:r>
                    </a:p>
                  </a:txBody>
                  <a:tcPr marL="111443" marR="111443" marT="55722" marB="55722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2100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0.713</a:t>
                      </a:r>
                    </a:p>
                  </a:txBody>
                  <a:tcPr marL="111443" marR="111443" marT="55722" marB="55722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2100" dirty="0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0.901</a:t>
                      </a:r>
                    </a:p>
                  </a:txBody>
                  <a:tcPr marL="111443" marR="111443" marT="55722" marB="55722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2100" dirty="0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3,538,984</a:t>
                      </a:r>
                    </a:p>
                  </a:txBody>
                  <a:tcPr marL="111443" marR="111443" marT="55722" marB="55722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2100" dirty="0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88</a:t>
                      </a:r>
                    </a:p>
                  </a:txBody>
                  <a:tcPr marL="111443" marR="111443" marT="55722" marB="55722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59493173"/>
                  </a:ext>
                </a:extLst>
              </a:tr>
              <a:tr h="858121">
                <a:tc>
                  <a:txBody>
                    <a:bodyPr/>
                    <a:lstStyle/>
                    <a:p>
                      <a:pPr algn="ctr" fontAlgn="t"/>
                      <a:r>
                        <a:rPr lang="en-US" sz="2100" u="none" strike="noStrike" dirty="0">
                          <a:solidFill>
                            <a:srgbClr val="56A889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NASNetMobile</a:t>
                      </a:r>
                      <a:endParaRPr lang="en-US" sz="2100" dirty="0">
                        <a:solidFill>
                          <a:srgbClr val="56A889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11443" marR="111443" marT="55722" marB="55722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100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23 MB</a:t>
                      </a:r>
                    </a:p>
                  </a:txBody>
                  <a:tcPr marL="111443" marR="111443" marT="55722" marB="55722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2100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0.744</a:t>
                      </a:r>
                    </a:p>
                  </a:txBody>
                  <a:tcPr marL="111443" marR="111443" marT="55722" marB="55722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2100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0.919</a:t>
                      </a:r>
                    </a:p>
                  </a:txBody>
                  <a:tcPr marL="111443" marR="111443" marT="55722" marB="55722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2100" dirty="0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5,326,716</a:t>
                      </a:r>
                    </a:p>
                  </a:txBody>
                  <a:tcPr marL="111443" marR="111443" marT="55722" marB="55722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2100" dirty="0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-</a:t>
                      </a:r>
                    </a:p>
                  </a:txBody>
                  <a:tcPr marL="111443" marR="111443" marT="55722" marB="55722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42603032"/>
                  </a:ext>
                </a:extLst>
              </a:tr>
              <a:tr h="858121">
                <a:tc>
                  <a:txBody>
                    <a:bodyPr/>
                    <a:lstStyle/>
                    <a:p>
                      <a:pPr algn="ctr" fontAlgn="t"/>
                      <a:r>
                        <a:rPr lang="en-US" sz="2100" u="none" strike="noStrike" dirty="0" err="1">
                          <a:solidFill>
                            <a:srgbClr val="56A889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Xception</a:t>
                      </a:r>
                      <a:endParaRPr lang="en-US" sz="2100" dirty="0">
                        <a:solidFill>
                          <a:srgbClr val="56A889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11443" marR="111443" marT="55722" marB="55722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100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88 MB</a:t>
                      </a:r>
                    </a:p>
                  </a:txBody>
                  <a:tcPr marL="111443" marR="111443" marT="55722" marB="55722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2100" dirty="0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0.790</a:t>
                      </a:r>
                    </a:p>
                  </a:txBody>
                  <a:tcPr marL="111443" marR="111443" marT="55722" marB="55722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2100" dirty="0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0.945</a:t>
                      </a:r>
                    </a:p>
                  </a:txBody>
                  <a:tcPr marL="111443" marR="111443" marT="55722" marB="55722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2100" dirty="0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22,910,480</a:t>
                      </a:r>
                    </a:p>
                  </a:txBody>
                  <a:tcPr marL="111443" marR="111443" marT="55722" marB="55722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2100" dirty="0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126</a:t>
                      </a:r>
                    </a:p>
                  </a:txBody>
                  <a:tcPr marL="111443" marR="111443" marT="55722" marB="55722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821397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641B2933-DEDD-45E3-B6FD-BC1FC78667C9}"/>
              </a:ext>
            </a:extLst>
          </p:cNvPr>
          <p:cNvSpPr txBox="1"/>
          <p:nvPr/>
        </p:nvSpPr>
        <p:spPr>
          <a:xfrm>
            <a:off x="9712053" y="7995935"/>
            <a:ext cx="4952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출처 </a:t>
            </a:r>
            <a:r>
              <a:rPr lang="en-US" altLang="ko-KR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: </a:t>
            </a:r>
            <a:r>
              <a:rPr lang="en-US" altLang="ko-KR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https://keras.io/ko/applications/</a:t>
            </a:r>
            <a:endParaRPr lang="ko-KR" altLang="en-US" sz="20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6" name="Object 8">
            <a:extLst>
              <a:ext uri="{FF2B5EF4-FFF2-40B4-BE49-F238E27FC236}">
                <a16:creationId xmlns:a16="http://schemas.microsoft.com/office/drawing/2014/main" id="{538942C2-F183-4ABD-B67A-B86A2B13F6E3}"/>
              </a:ext>
            </a:extLst>
          </p:cNvPr>
          <p:cNvSpPr txBox="1"/>
          <p:nvPr/>
        </p:nvSpPr>
        <p:spPr>
          <a:xfrm>
            <a:off x="12128693" y="556349"/>
            <a:ext cx="4635293" cy="853351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r>
              <a:rPr lang="ko-KR" altLang="en-US" sz="3500" kern="0" spc="-100" dirty="0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에스코어 드림 2" pitchFamily="34" charset="0"/>
              </a:rPr>
              <a:t>프로젝트 수행과정</a:t>
            </a:r>
            <a:r>
              <a:rPr lang="en-US" altLang="ko-KR" sz="3500" kern="0" spc="-100" dirty="0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에스코어 드림 2" pitchFamily="34" charset="0"/>
              </a:rPr>
              <a:t>/</a:t>
            </a:r>
            <a:r>
              <a:rPr lang="ko-KR" altLang="en-US" sz="3500" kern="0" spc="-100" dirty="0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에스코어 드림 2" pitchFamily="34" charset="0"/>
              </a:rPr>
              <a:t>결과</a:t>
            </a:r>
            <a:endParaRPr lang="en-US" altLang="ko-KR" sz="3500" kern="0" spc="-100" dirty="0">
              <a:solidFill>
                <a:schemeClr val="bg1"/>
              </a:solidFill>
              <a:latin typeface="에스코어 드림 2 ExtraLight" panose="020B0203030302020204" pitchFamily="34" charset="-127"/>
              <a:ea typeface="에스코어 드림 2 ExtraLight" panose="020B0203030302020204" pitchFamily="34" charset="-127"/>
              <a:cs typeface="에스코어 드림 2" pitchFamily="34" charset="0"/>
            </a:endParaRPr>
          </a:p>
          <a:p>
            <a:pPr algn="ctr"/>
            <a:r>
              <a:rPr lang="en-US" sz="2500" kern="0" spc="-100" dirty="0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- </a:t>
            </a:r>
            <a:r>
              <a:rPr lang="ko-KR" altLang="en-US" sz="2500" kern="0" spc="-100" dirty="0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데이터 분석</a:t>
            </a:r>
            <a:endParaRPr lang="en-US" sz="2500" dirty="0">
              <a:solidFill>
                <a:schemeClr val="bg1"/>
              </a:solidFill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AF72D63-C88A-4FC8-BFC0-DAE4272A621B}"/>
              </a:ext>
            </a:extLst>
          </p:cNvPr>
          <p:cNvSpPr txBox="1"/>
          <p:nvPr/>
        </p:nvSpPr>
        <p:spPr>
          <a:xfrm>
            <a:off x="3622794" y="2603093"/>
            <a:ext cx="538855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선정 모델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04375C6C-D3CF-4E2E-B25A-3C485690DC67}"/>
              </a:ext>
            </a:extLst>
          </p:cNvPr>
          <p:cNvGrpSpPr/>
          <p:nvPr/>
        </p:nvGrpSpPr>
        <p:grpSpPr>
          <a:xfrm>
            <a:off x="-72667" y="-95304"/>
            <a:ext cx="18433180" cy="2160000"/>
            <a:chOff x="-72667" y="-95304"/>
            <a:chExt cx="18433180" cy="2160000"/>
          </a:xfrm>
        </p:grpSpPr>
        <p:grpSp>
          <p:nvGrpSpPr>
            <p:cNvPr id="13" name="그룹 1001">
              <a:extLst>
                <a:ext uri="{FF2B5EF4-FFF2-40B4-BE49-F238E27FC236}">
                  <a16:creationId xmlns:a16="http://schemas.microsoft.com/office/drawing/2014/main" id="{964EC8A8-3DC8-4E23-ABA5-F8C8C22F33EB}"/>
                </a:ext>
              </a:extLst>
            </p:cNvPr>
            <p:cNvGrpSpPr/>
            <p:nvPr/>
          </p:nvGrpSpPr>
          <p:grpSpPr>
            <a:xfrm>
              <a:off x="-72667" y="-95304"/>
              <a:ext cx="18433180" cy="2160000"/>
              <a:chOff x="-72667" y="-95304"/>
              <a:chExt cx="18433180" cy="2160000"/>
            </a:xfrm>
          </p:grpSpPr>
          <p:pic>
            <p:nvPicPr>
              <p:cNvPr id="19" name="Object 2">
                <a:extLst>
                  <a:ext uri="{FF2B5EF4-FFF2-40B4-BE49-F238E27FC236}">
                    <a16:creationId xmlns:a16="http://schemas.microsoft.com/office/drawing/2014/main" id="{E4B86B80-A759-4CB5-B8E3-DA4C79CF10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-72667" y="-95304"/>
                <a:ext cx="18433180" cy="2160000"/>
              </a:xfrm>
              <a:prstGeom prst="rect">
                <a:avLst/>
              </a:prstGeom>
            </p:spPr>
          </p:pic>
        </p:grp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5821E02F-C632-4927-8391-BF157F298804}"/>
                </a:ext>
              </a:extLst>
            </p:cNvPr>
            <p:cNvGrpSpPr/>
            <p:nvPr/>
          </p:nvGrpSpPr>
          <p:grpSpPr>
            <a:xfrm>
              <a:off x="1469441" y="508985"/>
              <a:ext cx="15294546" cy="900715"/>
              <a:chOff x="1469441" y="508985"/>
              <a:chExt cx="15294546" cy="900715"/>
            </a:xfrm>
          </p:grpSpPr>
          <p:sp>
            <p:nvSpPr>
              <p:cNvPr id="17" name="Object 5">
                <a:extLst>
                  <a:ext uri="{FF2B5EF4-FFF2-40B4-BE49-F238E27FC236}">
                    <a16:creationId xmlns:a16="http://schemas.microsoft.com/office/drawing/2014/main" id="{FB02F64C-E4DD-44E2-AF5A-BB7455B0D1B4}"/>
                  </a:ext>
                </a:extLst>
              </p:cNvPr>
              <p:cNvSpPr txBox="1"/>
              <p:nvPr/>
            </p:nvSpPr>
            <p:spPr>
              <a:xfrm>
                <a:off x="1469441" y="508985"/>
                <a:ext cx="1578559" cy="771345"/>
              </a:xfrm>
              <a:prstGeom prst="rect">
                <a:avLst/>
              </a:prstGeom>
              <a:noFill/>
            </p:spPr>
            <p:txBody>
              <a:bodyPr wrap="square" rtlCol="0" anchor="ctr"/>
              <a:lstStyle/>
              <a:p>
                <a:r>
                  <a:rPr lang="en-US" sz="5500" kern="0" spc="-200" dirty="0">
                    <a:solidFill>
                      <a:schemeClr val="bg1"/>
                    </a:solidFill>
                    <a:latin typeface="에스코어 드림 4" pitchFamily="34" charset="0"/>
                    <a:cs typeface="에스코어 드림 4" pitchFamily="34" charset="0"/>
                  </a:rPr>
                  <a:t>04</a:t>
                </a:r>
                <a:endParaRPr lang="en-US" sz="55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8" name="Object 8">
                <a:extLst>
                  <a:ext uri="{FF2B5EF4-FFF2-40B4-BE49-F238E27FC236}">
                    <a16:creationId xmlns:a16="http://schemas.microsoft.com/office/drawing/2014/main" id="{937FCEC9-B8A4-4422-9417-7525B224333A}"/>
                  </a:ext>
                </a:extLst>
              </p:cNvPr>
              <p:cNvSpPr txBox="1"/>
              <p:nvPr/>
            </p:nvSpPr>
            <p:spPr>
              <a:xfrm>
                <a:off x="10591801" y="556349"/>
                <a:ext cx="6172186" cy="853351"/>
              </a:xfrm>
              <a:prstGeom prst="rect">
                <a:avLst/>
              </a:prstGeom>
              <a:noFill/>
            </p:spPr>
            <p:txBody>
              <a:bodyPr wrap="square" rtlCol="0" anchor="ctr"/>
              <a:lstStyle/>
              <a:p>
                <a:pPr algn="r"/>
                <a:r>
                  <a:rPr lang="ko-KR" altLang="en-US" sz="3500" kern="0" spc="-100" dirty="0">
                    <a:solidFill>
                      <a:schemeClr val="bg1"/>
                    </a:solidFill>
                    <a:latin typeface="에스코어 드림 2 ExtraLight" panose="020B0203030302020204" pitchFamily="34" charset="-127"/>
                    <a:ea typeface="에스코어 드림 2 ExtraLight" panose="020B0203030302020204" pitchFamily="34" charset="-127"/>
                    <a:cs typeface="에스코어 드림 2" pitchFamily="34" charset="0"/>
                  </a:rPr>
                  <a:t>프로젝트 수행과정</a:t>
                </a:r>
                <a:r>
                  <a:rPr lang="en-US" altLang="ko-KR" sz="3500" kern="0" spc="-100" dirty="0">
                    <a:solidFill>
                      <a:schemeClr val="bg1"/>
                    </a:solidFill>
                    <a:latin typeface="에스코어 드림 2 ExtraLight" panose="020B0203030302020204" pitchFamily="34" charset="-127"/>
                    <a:ea typeface="에스코어 드림 2 ExtraLight" panose="020B0203030302020204" pitchFamily="34" charset="-127"/>
                    <a:cs typeface="에스코어 드림 2" pitchFamily="34" charset="0"/>
                  </a:rPr>
                  <a:t>/</a:t>
                </a:r>
                <a:r>
                  <a:rPr lang="ko-KR" altLang="en-US" sz="3500" kern="0" spc="-100" dirty="0">
                    <a:solidFill>
                      <a:schemeClr val="bg1"/>
                    </a:solidFill>
                    <a:latin typeface="에스코어 드림 2 ExtraLight" panose="020B0203030302020204" pitchFamily="34" charset="-127"/>
                    <a:ea typeface="에스코어 드림 2 ExtraLight" panose="020B0203030302020204" pitchFamily="34" charset="-127"/>
                    <a:cs typeface="에스코어 드림 2" pitchFamily="34" charset="0"/>
                  </a:rPr>
                  <a:t>결과</a:t>
                </a:r>
                <a:endParaRPr lang="en-US" altLang="ko-KR" sz="3500" kern="0" spc="-100" dirty="0">
                  <a:solidFill>
                    <a:schemeClr val="bg1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에스코어 드림 2" pitchFamily="34" charset="0"/>
                </a:endParaRPr>
              </a:p>
              <a:p>
                <a:pPr algn="r"/>
                <a:r>
                  <a:rPr lang="en-US" sz="2500" kern="0" spc="-100" dirty="0">
                    <a:solidFill>
                      <a:schemeClr val="bg1"/>
                    </a:solidFill>
                    <a:latin typeface="에스코어 드림 2 ExtraLight" panose="020B0203030302020204" pitchFamily="34" charset="-127"/>
                    <a:ea typeface="에스코어 드림 2 ExtraLight" panose="020B0203030302020204" pitchFamily="34" charset="-127"/>
                  </a:rPr>
                  <a:t>-</a:t>
                </a:r>
                <a:r>
                  <a:rPr lang="ko-KR" altLang="en-US" sz="2500" kern="0" spc="-100" dirty="0">
                    <a:solidFill>
                      <a:schemeClr val="bg1"/>
                    </a:solidFill>
                    <a:latin typeface="에스코어 드림 2 ExtraLight" panose="020B0203030302020204" pitchFamily="34" charset="-127"/>
                    <a:ea typeface="에스코어 드림 2 ExtraLight" panose="020B0203030302020204" pitchFamily="34" charset="-127"/>
                  </a:rPr>
                  <a:t> 데이터 분석</a:t>
                </a:r>
                <a:endParaRPr lang="en-US" sz="2500" dirty="0">
                  <a:solidFill>
                    <a:schemeClr val="bg1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108670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B9DD5B20-0BEC-4E05-9256-1BA778B5F286}"/>
              </a:ext>
            </a:extLst>
          </p:cNvPr>
          <p:cNvGrpSpPr/>
          <p:nvPr/>
        </p:nvGrpSpPr>
        <p:grpSpPr>
          <a:xfrm>
            <a:off x="1472030" y="2668985"/>
            <a:ext cx="15291956" cy="5804799"/>
            <a:chOff x="-33430" y="2024257"/>
            <a:chExt cx="10194637" cy="3869866"/>
          </a:xfrm>
        </p:grpSpPr>
        <p:pic>
          <p:nvPicPr>
            <p:cNvPr id="1026" name="Picture 2" descr="InceptionResnetV2 Architecture">
              <a:extLst>
                <a:ext uri="{FF2B5EF4-FFF2-40B4-BE49-F238E27FC236}">
                  <a16:creationId xmlns:a16="http://schemas.microsoft.com/office/drawing/2014/main" id="{2992997F-9406-49A4-813A-5A42FF09B2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3430" y="2024257"/>
              <a:ext cx="5114595" cy="38698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00CBCBAD-379A-4467-ACE7-502637D3CCEC}"/>
                </a:ext>
              </a:extLst>
            </p:cNvPr>
            <p:cNvSpPr/>
            <p:nvPr/>
          </p:nvSpPr>
          <p:spPr>
            <a:xfrm>
              <a:off x="5792416" y="2752862"/>
              <a:ext cx="4368791" cy="1239106"/>
            </a:xfrm>
            <a:prstGeom prst="rect">
              <a:avLst/>
            </a:prstGeom>
          </p:spPr>
          <p:txBody>
            <a:bodyPr wrap="square" lIns="130757" tIns="65378" rIns="130757" bIns="65378">
              <a:spAutoFit/>
            </a:bodyPr>
            <a:lstStyle/>
            <a:p>
              <a:pPr algn="ctr"/>
              <a:r>
                <a:rPr lang="en-US" altLang="ko-KR" sz="5000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InceptionResNetV2</a:t>
              </a:r>
            </a:p>
            <a:p>
              <a:pPr algn="ctr"/>
              <a:endParaRPr lang="en-US" altLang="ko-KR" sz="1220" dirty="0">
                <a:solidFill>
                  <a:srgbClr val="808284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marL="348258" indent="-348258">
                <a:buFont typeface="Arial" panose="020B0604020202020204" pitchFamily="34" charset="0"/>
                <a:buChar char="•"/>
              </a:pPr>
              <a:r>
                <a:rPr lang="en-US" altLang="ko-KR" sz="25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InceptionV4</a:t>
              </a:r>
              <a:r>
                <a:rPr lang="ko-KR" altLang="en-US" sz="25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에 </a:t>
              </a:r>
              <a:r>
                <a:rPr lang="en-US" altLang="ko-KR" sz="25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Residual </a:t>
              </a:r>
              <a:r>
                <a:rPr lang="ko-KR" altLang="en-US" sz="25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적용</a:t>
              </a:r>
              <a:endParaRPr lang="en-US" altLang="ko-KR" sz="25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pPr marL="348258" indent="-348258">
                <a:buFont typeface="Arial" panose="020B0604020202020204" pitchFamily="34" charset="0"/>
                <a:buChar char="•"/>
              </a:pPr>
              <a:r>
                <a:rPr lang="en-US" altLang="ko-KR" sz="25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Residual learning</a:t>
              </a:r>
              <a:r>
                <a:rPr lang="ko-KR" altLang="en-US" sz="25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과 </a:t>
              </a:r>
              <a:r>
                <a:rPr lang="en-US" altLang="ko-KR" sz="25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Inception block </a:t>
              </a:r>
              <a:r>
                <a:rPr lang="ko-KR" altLang="en-US" sz="25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결합</a:t>
              </a:r>
              <a:endParaRPr lang="en-US" altLang="ko-KR" sz="25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</p:grpSp>
      <p:sp>
        <p:nvSpPr>
          <p:cNvPr id="14" name="Object 8">
            <a:extLst>
              <a:ext uri="{FF2B5EF4-FFF2-40B4-BE49-F238E27FC236}">
                <a16:creationId xmlns:a16="http://schemas.microsoft.com/office/drawing/2014/main" id="{CC6382E4-BCF5-4F44-B946-704ADC994579}"/>
              </a:ext>
            </a:extLst>
          </p:cNvPr>
          <p:cNvSpPr txBox="1"/>
          <p:nvPr/>
        </p:nvSpPr>
        <p:spPr>
          <a:xfrm>
            <a:off x="12128693" y="556349"/>
            <a:ext cx="4635293" cy="853351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r>
              <a:rPr lang="ko-KR" altLang="en-US" sz="3500" kern="0" spc="-100" dirty="0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에스코어 드림 2" pitchFamily="34" charset="0"/>
              </a:rPr>
              <a:t>프로젝트 수행과정</a:t>
            </a:r>
            <a:r>
              <a:rPr lang="en-US" altLang="ko-KR" sz="3500" kern="0" spc="-100" dirty="0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에스코어 드림 2" pitchFamily="34" charset="0"/>
              </a:rPr>
              <a:t>/</a:t>
            </a:r>
            <a:r>
              <a:rPr lang="ko-KR" altLang="en-US" sz="3500" kern="0" spc="-100" dirty="0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에스코어 드림 2" pitchFamily="34" charset="0"/>
              </a:rPr>
              <a:t>결과</a:t>
            </a:r>
            <a:endParaRPr lang="en-US" altLang="ko-KR" sz="3500" kern="0" spc="-100" dirty="0">
              <a:solidFill>
                <a:schemeClr val="bg1"/>
              </a:solidFill>
              <a:latin typeface="에스코어 드림 2 ExtraLight" panose="020B0203030302020204" pitchFamily="34" charset="-127"/>
              <a:ea typeface="에스코어 드림 2 ExtraLight" panose="020B0203030302020204" pitchFamily="34" charset="-127"/>
              <a:cs typeface="에스코어 드림 2" pitchFamily="34" charset="0"/>
            </a:endParaRPr>
          </a:p>
          <a:p>
            <a:pPr algn="ctr"/>
            <a:r>
              <a:rPr lang="en-US" altLang="ko-KR" sz="2500" kern="0" spc="-100" dirty="0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- </a:t>
            </a:r>
            <a:r>
              <a:rPr lang="ko-KR" altLang="en-US" sz="2500" kern="0" spc="-100" dirty="0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데이터 분석</a:t>
            </a:r>
            <a:endParaRPr lang="en-US" altLang="ko-KR" sz="2500" kern="0" spc="-100" dirty="0">
              <a:solidFill>
                <a:schemeClr val="bg1"/>
              </a:solidFill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65E4692F-3E91-4AD6-948E-20F1E2B010DB}"/>
              </a:ext>
            </a:extLst>
          </p:cNvPr>
          <p:cNvGrpSpPr/>
          <p:nvPr/>
        </p:nvGrpSpPr>
        <p:grpSpPr>
          <a:xfrm>
            <a:off x="-72667" y="-95304"/>
            <a:ext cx="18433180" cy="2160000"/>
            <a:chOff x="-72667" y="-95304"/>
            <a:chExt cx="18433180" cy="2160000"/>
          </a:xfrm>
        </p:grpSpPr>
        <p:grpSp>
          <p:nvGrpSpPr>
            <p:cNvPr id="12" name="그룹 1001">
              <a:extLst>
                <a:ext uri="{FF2B5EF4-FFF2-40B4-BE49-F238E27FC236}">
                  <a16:creationId xmlns:a16="http://schemas.microsoft.com/office/drawing/2014/main" id="{DE5AB1E8-89C5-48DF-8491-38C83349FC78}"/>
                </a:ext>
              </a:extLst>
            </p:cNvPr>
            <p:cNvGrpSpPr/>
            <p:nvPr/>
          </p:nvGrpSpPr>
          <p:grpSpPr>
            <a:xfrm>
              <a:off x="-72667" y="-95304"/>
              <a:ext cx="18433180" cy="2160000"/>
              <a:chOff x="-72667" y="-95304"/>
              <a:chExt cx="18433180" cy="2160000"/>
            </a:xfrm>
          </p:grpSpPr>
          <p:pic>
            <p:nvPicPr>
              <p:cNvPr id="18" name="Object 2">
                <a:extLst>
                  <a:ext uri="{FF2B5EF4-FFF2-40B4-BE49-F238E27FC236}">
                    <a16:creationId xmlns:a16="http://schemas.microsoft.com/office/drawing/2014/main" id="{C079C237-9D6C-4896-BB88-2AB69F2B61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72667" y="-95304"/>
                <a:ext cx="18433180" cy="2160000"/>
              </a:xfrm>
              <a:prstGeom prst="rect">
                <a:avLst/>
              </a:prstGeom>
            </p:spPr>
          </p:pic>
        </p:grp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14285369-BF9D-4F53-9D5C-008DA3086605}"/>
                </a:ext>
              </a:extLst>
            </p:cNvPr>
            <p:cNvGrpSpPr/>
            <p:nvPr/>
          </p:nvGrpSpPr>
          <p:grpSpPr>
            <a:xfrm>
              <a:off x="1469441" y="508985"/>
              <a:ext cx="15294546" cy="900715"/>
              <a:chOff x="1469441" y="508985"/>
              <a:chExt cx="15294546" cy="900715"/>
            </a:xfrm>
          </p:grpSpPr>
          <p:sp>
            <p:nvSpPr>
              <p:cNvPr id="16" name="Object 5">
                <a:extLst>
                  <a:ext uri="{FF2B5EF4-FFF2-40B4-BE49-F238E27FC236}">
                    <a16:creationId xmlns:a16="http://schemas.microsoft.com/office/drawing/2014/main" id="{6D253AA0-6A9A-4D35-9734-3DFD981ABB14}"/>
                  </a:ext>
                </a:extLst>
              </p:cNvPr>
              <p:cNvSpPr txBox="1"/>
              <p:nvPr/>
            </p:nvSpPr>
            <p:spPr>
              <a:xfrm>
                <a:off x="1469441" y="508985"/>
                <a:ext cx="1578559" cy="771345"/>
              </a:xfrm>
              <a:prstGeom prst="rect">
                <a:avLst/>
              </a:prstGeom>
              <a:noFill/>
            </p:spPr>
            <p:txBody>
              <a:bodyPr wrap="square" rtlCol="0" anchor="ctr"/>
              <a:lstStyle/>
              <a:p>
                <a:r>
                  <a:rPr lang="en-US" sz="5500" kern="0" spc="-200" dirty="0">
                    <a:solidFill>
                      <a:schemeClr val="bg1"/>
                    </a:solidFill>
                    <a:latin typeface="에스코어 드림 4" pitchFamily="34" charset="0"/>
                    <a:cs typeface="에스코어 드림 4" pitchFamily="34" charset="0"/>
                  </a:rPr>
                  <a:t>04</a:t>
                </a:r>
                <a:endParaRPr lang="en-US" sz="55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7" name="Object 8">
                <a:extLst>
                  <a:ext uri="{FF2B5EF4-FFF2-40B4-BE49-F238E27FC236}">
                    <a16:creationId xmlns:a16="http://schemas.microsoft.com/office/drawing/2014/main" id="{4A71F42E-4333-4249-AB31-F7AABE94C9F0}"/>
                  </a:ext>
                </a:extLst>
              </p:cNvPr>
              <p:cNvSpPr txBox="1"/>
              <p:nvPr/>
            </p:nvSpPr>
            <p:spPr>
              <a:xfrm>
                <a:off x="10591801" y="556349"/>
                <a:ext cx="6172186" cy="853351"/>
              </a:xfrm>
              <a:prstGeom prst="rect">
                <a:avLst/>
              </a:prstGeom>
              <a:noFill/>
            </p:spPr>
            <p:txBody>
              <a:bodyPr wrap="square" rtlCol="0" anchor="ctr"/>
              <a:lstStyle/>
              <a:p>
                <a:pPr algn="r"/>
                <a:r>
                  <a:rPr lang="ko-KR" altLang="en-US" sz="3500" kern="0" spc="-100" dirty="0">
                    <a:solidFill>
                      <a:schemeClr val="bg1"/>
                    </a:solidFill>
                    <a:latin typeface="에스코어 드림 2 ExtraLight" panose="020B0203030302020204" pitchFamily="34" charset="-127"/>
                    <a:ea typeface="에스코어 드림 2 ExtraLight" panose="020B0203030302020204" pitchFamily="34" charset="-127"/>
                    <a:cs typeface="에스코어 드림 2" pitchFamily="34" charset="0"/>
                  </a:rPr>
                  <a:t>프로젝트 수행과정</a:t>
                </a:r>
                <a:r>
                  <a:rPr lang="en-US" altLang="ko-KR" sz="3500" kern="0" spc="-100" dirty="0">
                    <a:solidFill>
                      <a:schemeClr val="bg1"/>
                    </a:solidFill>
                    <a:latin typeface="에스코어 드림 2 ExtraLight" panose="020B0203030302020204" pitchFamily="34" charset="-127"/>
                    <a:ea typeface="에스코어 드림 2 ExtraLight" panose="020B0203030302020204" pitchFamily="34" charset="-127"/>
                    <a:cs typeface="에스코어 드림 2" pitchFamily="34" charset="0"/>
                  </a:rPr>
                  <a:t>/</a:t>
                </a:r>
                <a:r>
                  <a:rPr lang="ko-KR" altLang="en-US" sz="3500" kern="0" spc="-100" dirty="0">
                    <a:solidFill>
                      <a:schemeClr val="bg1"/>
                    </a:solidFill>
                    <a:latin typeface="에스코어 드림 2 ExtraLight" panose="020B0203030302020204" pitchFamily="34" charset="-127"/>
                    <a:ea typeface="에스코어 드림 2 ExtraLight" panose="020B0203030302020204" pitchFamily="34" charset="-127"/>
                    <a:cs typeface="에스코어 드림 2" pitchFamily="34" charset="0"/>
                  </a:rPr>
                  <a:t>결과</a:t>
                </a:r>
                <a:endParaRPr lang="en-US" altLang="ko-KR" sz="3500" kern="0" spc="-100" dirty="0">
                  <a:solidFill>
                    <a:schemeClr val="bg1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에스코어 드림 2" pitchFamily="34" charset="0"/>
                </a:endParaRPr>
              </a:p>
              <a:p>
                <a:pPr algn="r"/>
                <a:r>
                  <a:rPr lang="en-US" sz="2500" kern="0" spc="-100" dirty="0">
                    <a:solidFill>
                      <a:schemeClr val="bg1"/>
                    </a:solidFill>
                    <a:latin typeface="에스코어 드림 2 ExtraLight" panose="020B0203030302020204" pitchFamily="34" charset="-127"/>
                    <a:ea typeface="에스코어 드림 2 ExtraLight" panose="020B0203030302020204" pitchFamily="34" charset="-127"/>
                  </a:rPr>
                  <a:t>-</a:t>
                </a:r>
                <a:r>
                  <a:rPr lang="ko-KR" altLang="en-US" sz="2500" kern="0" spc="-100" dirty="0">
                    <a:solidFill>
                      <a:schemeClr val="bg1"/>
                    </a:solidFill>
                    <a:latin typeface="에스코어 드림 2 ExtraLight" panose="020B0203030302020204" pitchFamily="34" charset="-127"/>
                    <a:ea typeface="에스코어 드림 2 ExtraLight" panose="020B0203030302020204" pitchFamily="34" charset="-127"/>
                  </a:rPr>
                  <a:t> 데이터 분석</a:t>
                </a:r>
                <a:endParaRPr lang="en-US" sz="2500" dirty="0">
                  <a:solidFill>
                    <a:schemeClr val="bg1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137107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1532713" y="1067734"/>
            <a:ext cx="3191687" cy="646765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3500" kern="0" spc="-100" dirty="0">
                <a:solidFill>
                  <a:srgbClr val="000000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CONTENTS</a:t>
            </a:r>
            <a:endParaRPr lang="en-US" sz="3500" dirty="0"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C2873F42-ADEF-44AF-845D-C425525BDEF4}"/>
              </a:ext>
            </a:extLst>
          </p:cNvPr>
          <p:cNvGrpSpPr/>
          <p:nvPr/>
        </p:nvGrpSpPr>
        <p:grpSpPr>
          <a:xfrm>
            <a:off x="555527" y="3162300"/>
            <a:ext cx="2658287" cy="2829818"/>
            <a:chOff x="1532713" y="2400300"/>
            <a:chExt cx="2658287" cy="2829818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483DD1B-62AB-4ADB-BD5B-04B3C85E6DB5}"/>
                </a:ext>
              </a:extLst>
            </p:cNvPr>
            <p:cNvSpPr txBox="1"/>
            <p:nvPr/>
          </p:nvSpPr>
          <p:spPr>
            <a:xfrm>
              <a:off x="1604556" y="2400300"/>
              <a:ext cx="2281643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01</a:t>
              </a:r>
              <a:endParaRPr lang="ko-KR" altLang="en-US" sz="5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6BDD1EA1-BC77-43FA-8EC8-638E254A8768}"/>
                </a:ext>
              </a:extLst>
            </p:cNvPr>
            <p:cNvCxnSpPr>
              <a:cxnSpLocks/>
            </p:cNvCxnSpPr>
            <p:nvPr/>
          </p:nvCxnSpPr>
          <p:spPr>
            <a:xfrm>
              <a:off x="1604557" y="3742247"/>
              <a:ext cx="175498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0922EE4-1997-4065-8E1A-EBB69C3619D3}"/>
                </a:ext>
              </a:extLst>
            </p:cNvPr>
            <p:cNvSpPr txBox="1"/>
            <p:nvPr/>
          </p:nvSpPr>
          <p:spPr>
            <a:xfrm>
              <a:off x="1532713" y="4152900"/>
              <a:ext cx="2658287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프로젝트</a:t>
              </a:r>
              <a:endParaRPr lang="en-US" altLang="ko-KR" sz="32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  <a:p>
              <a:r>
                <a:rPr lang="ko-KR" altLang="en-US" sz="3200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팀 구성</a:t>
              </a:r>
              <a:r>
                <a:rPr lang="en-US" altLang="ko-KR" sz="3200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/</a:t>
              </a:r>
              <a:r>
                <a:rPr lang="ko-KR" altLang="en-US" sz="3200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역할</a:t>
              </a: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404DFFC1-477A-46A3-9516-F23596DADC82}"/>
              </a:ext>
            </a:extLst>
          </p:cNvPr>
          <p:cNvGrpSpPr/>
          <p:nvPr/>
        </p:nvGrpSpPr>
        <p:grpSpPr>
          <a:xfrm>
            <a:off x="3543249" y="3144080"/>
            <a:ext cx="2658287" cy="2337377"/>
            <a:chOff x="5013417" y="2400297"/>
            <a:chExt cx="2658287" cy="2337377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1590D8B-0570-40E1-8DFC-C9DD6F367FDC}"/>
                </a:ext>
              </a:extLst>
            </p:cNvPr>
            <p:cNvSpPr txBox="1"/>
            <p:nvPr/>
          </p:nvSpPr>
          <p:spPr>
            <a:xfrm>
              <a:off x="5013417" y="2400297"/>
              <a:ext cx="2658286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02</a:t>
              </a:r>
              <a:endParaRPr lang="ko-KR" altLang="en-US" sz="5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62D5E23A-1AB6-456F-8ED0-F82648074034}"/>
                </a:ext>
              </a:extLst>
            </p:cNvPr>
            <p:cNvCxnSpPr>
              <a:cxnSpLocks/>
            </p:cNvCxnSpPr>
            <p:nvPr/>
          </p:nvCxnSpPr>
          <p:spPr>
            <a:xfrm>
              <a:off x="5013417" y="3742247"/>
              <a:ext cx="175498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D8CE1A1-A2BF-4CEC-AD52-CD802CE56091}"/>
                </a:ext>
              </a:extLst>
            </p:cNvPr>
            <p:cNvSpPr txBox="1"/>
            <p:nvPr/>
          </p:nvSpPr>
          <p:spPr>
            <a:xfrm>
              <a:off x="5013417" y="4152899"/>
              <a:ext cx="265828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프로젝트 개요</a:t>
              </a:r>
              <a:endParaRPr lang="en-US" altLang="ko-KR" sz="32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F733FC2C-389E-43D2-BD22-5D395FB86351}"/>
              </a:ext>
            </a:extLst>
          </p:cNvPr>
          <p:cNvGrpSpPr/>
          <p:nvPr/>
        </p:nvGrpSpPr>
        <p:grpSpPr>
          <a:xfrm>
            <a:off x="6530971" y="3144083"/>
            <a:ext cx="2779123" cy="2783651"/>
            <a:chOff x="8422277" y="2400300"/>
            <a:chExt cx="2779123" cy="2783651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0169B20-0399-4A52-8D02-E8D0BF72125E}"/>
                </a:ext>
              </a:extLst>
            </p:cNvPr>
            <p:cNvSpPr txBox="1"/>
            <p:nvPr/>
          </p:nvSpPr>
          <p:spPr>
            <a:xfrm>
              <a:off x="8422277" y="2400300"/>
              <a:ext cx="2779121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03</a:t>
              </a:r>
              <a:endParaRPr lang="ko-KR" altLang="en-US" sz="5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D92CCC89-3F54-4501-B565-3D1A5C36F2A9}"/>
                </a:ext>
              </a:extLst>
            </p:cNvPr>
            <p:cNvCxnSpPr>
              <a:cxnSpLocks/>
            </p:cNvCxnSpPr>
            <p:nvPr/>
          </p:nvCxnSpPr>
          <p:spPr>
            <a:xfrm>
              <a:off x="8422278" y="3723736"/>
              <a:ext cx="175498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EE6AB9A-E4A3-4D92-89E5-D92435FB12B1}"/>
                </a:ext>
              </a:extLst>
            </p:cNvPr>
            <p:cNvSpPr txBox="1"/>
            <p:nvPr/>
          </p:nvSpPr>
          <p:spPr>
            <a:xfrm>
              <a:off x="8422278" y="4106733"/>
              <a:ext cx="2779122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프로젝트</a:t>
              </a:r>
              <a:endParaRPr lang="en-US" altLang="ko-KR" sz="32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  <a:p>
              <a:r>
                <a:rPr lang="ko-KR" altLang="en-US" sz="3200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수행절차</a:t>
              </a:r>
              <a:r>
                <a:rPr lang="en-US" altLang="ko-KR" sz="3200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/</a:t>
              </a:r>
              <a:r>
                <a:rPr lang="ko-KR" altLang="en-US" sz="3200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방법</a:t>
              </a: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5D20FB2E-6FA7-4D13-AB94-11463B4D9038}"/>
              </a:ext>
            </a:extLst>
          </p:cNvPr>
          <p:cNvGrpSpPr/>
          <p:nvPr/>
        </p:nvGrpSpPr>
        <p:grpSpPr>
          <a:xfrm>
            <a:off x="9639529" y="3144081"/>
            <a:ext cx="2779122" cy="2743202"/>
            <a:chOff x="11867056" y="2400298"/>
            <a:chExt cx="2779122" cy="2743202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D04D5E7-A836-4A21-8E25-A140233B2609}"/>
                </a:ext>
              </a:extLst>
            </p:cNvPr>
            <p:cNvSpPr txBox="1"/>
            <p:nvPr/>
          </p:nvSpPr>
          <p:spPr>
            <a:xfrm>
              <a:off x="11867056" y="2400298"/>
              <a:ext cx="2534744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04</a:t>
              </a:r>
              <a:endParaRPr lang="ko-KR" altLang="en-US" sz="5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7EF08824-CC41-43DA-9C19-F555669D322C}"/>
                </a:ext>
              </a:extLst>
            </p:cNvPr>
            <p:cNvCxnSpPr>
              <a:cxnSpLocks/>
            </p:cNvCxnSpPr>
            <p:nvPr/>
          </p:nvCxnSpPr>
          <p:spPr>
            <a:xfrm>
              <a:off x="11867056" y="3723736"/>
              <a:ext cx="175498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E4EC106-B11F-426A-AB8F-99371C8CF6DB}"/>
                </a:ext>
              </a:extLst>
            </p:cNvPr>
            <p:cNvSpPr txBox="1"/>
            <p:nvPr/>
          </p:nvSpPr>
          <p:spPr>
            <a:xfrm>
              <a:off x="11867056" y="4066282"/>
              <a:ext cx="2779122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프로젝트</a:t>
              </a:r>
              <a:endParaRPr lang="en-US" altLang="ko-KR" sz="32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  <a:p>
              <a:r>
                <a:rPr lang="ko-KR" altLang="en-US" sz="3200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수행과정</a:t>
              </a:r>
              <a:r>
                <a:rPr lang="en-US" altLang="ko-KR" sz="3200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/</a:t>
              </a:r>
              <a:r>
                <a:rPr lang="ko-KR" altLang="en-US" sz="3200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결과</a:t>
              </a: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D758E0B5-EE14-4C4B-AF8B-B1427556DA6F}"/>
              </a:ext>
            </a:extLst>
          </p:cNvPr>
          <p:cNvGrpSpPr/>
          <p:nvPr/>
        </p:nvGrpSpPr>
        <p:grpSpPr>
          <a:xfrm>
            <a:off x="12748086" y="3144082"/>
            <a:ext cx="2899965" cy="2337375"/>
            <a:chOff x="15311834" y="2400299"/>
            <a:chExt cx="2899965" cy="2337375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4FFA3D8-C00A-4F31-89B5-25AE1CA9AD6C}"/>
                </a:ext>
              </a:extLst>
            </p:cNvPr>
            <p:cNvSpPr txBox="1"/>
            <p:nvPr/>
          </p:nvSpPr>
          <p:spPr>
            <a:xfrm>
              <a:off x="15311834" y="2400299"/>
              <a:ext cx="2899965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05</a:t>
              </a:r>
              <a:endParaRPr lang="ko-KR" altLang="en-US" sz="5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D2B79ED1-5EDD-47AA-85B7-8C50B0055455}"/>
                </a:ext>
              </a:extLst>
            </p:cNvPr>
            <p:cNvCxnSpPr>
              <a:cxnSpLocks/>
            </p:cNvCxnSpPr>
            <p:nvPr/>
          </p:nvCxnSpPr>
          <p:spPr>
            <a:xfrm>
              <a:off x="15311835" y="3742247"/>
              <a:ext cx="175498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F0EC8AC-3B29-45B1-8C52-BEB5C35D0233}"/>
                </a:ext>
              </a:extLst>
            </p:cNvPr>
            <p:cNvSpPr txBox="1"/>
            <p:nvPr/>
          </p:nvSpPr>
          <p:spPr>
            <a:xfrm>
              <a:off x="15311834" y="4152899"/>
              <a:ext cx="265828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시연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B4EE1AD9-3269-48DF-B809-666B5DAACEAC}"/>
              </a:ext>
            </a:extLst>
          </p:cNvPr>
          <p:cNvGrpSpPr/>
          <p:nvPr/>
        </p:nvGrpSpPr>
        <p:grpSpPr>
          <a:xfrm>
            <a:off x="15977487" y="3162591"/>
            <a:ext cx="2899965" cy="2337375"/>
            <a:chOff x="15977487" y="3162591"/>
            <a:chExt cx="2899965" cy="2337375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4594BA8-CC2F-466A-98DA-9E650538C5DA}"/>
                </a:ext>
              </a:extLst>
            </p:cNvPr>
            <p:cNvSpPr txBox="1"/>
            <p:nvPr/>
          </p:nvSpPr>
          <p:spPr>
            <a:xfrm>
              <a:off x="15977487" y="3162591"/>
              <a:ext cx="2899965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06</a:t>
              </a:r>
              <a:endParaRPr lang="ko-KR" altLang="en-US" sz="5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66B7E56E-3D3B-46AB-891D-2EFC0279878D}"/>
                </a:ext>
              </a:extLst>
            </p:cNvPr>
            <p:cNvCxnSpPr>
              <a:cxnSpLocks/>
            </p:cNvCxnSpPr>
            <p:nvPr/>
          </p:nvCxnSpPr>
          <p:spPr>
            <a:xfrm>
              <a:off x="15977488" y="4504539"/>
              <a:ext cx="175498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022C3BF-9518-4623-B736-0CFE57EADE0B}"/>
                </a:ext>
              </a:extLst>
            </p:cNvPr>
            <p:cNvSpPr txBox="1"/>
            <p:nvPr/>
          </p:nvSpPr>
          <p:spPr>
            <a:xfrm>
              <a:off x="15977487" y="4915191"/>
              <a:ext cx="265828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느낀 점</a:t>
              </a: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ECD91ADC-5D77-4FD7-9A59-61AC1564D30C}"/>
              </a:ext>
            </a:extLst>
          </p:cNvPr>
          <p:cNvGrpSpPr/>
          <p:nvPr/>
        </p:nvGrpSpPr>
        <p:grpSpPr>
          <a:xfrm>
            <a:off x="1469441" y="2933700"/>
            <a:ext cx="15294545" cy="5129213"/>
            <a:chOff x="-40910" y="1719260"/>
            <a:chExt cx="10196363" cy="3419475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00CBCBAD-379A-4467-ACE7-502637D3CCEC}"/>
                </a:ext>
              </a:extLst>
            </p:cNvPr>
            <p:cNvSpPr/>
            <p:nvPr/>
          </p:nvSpPr>
          <p:spPr>
            <a:xfrm>
              <a:off x="6124024" y="2435679"/>
              <a:ext cx="4031429" cy="2008548"/>
            </a:xfrm>
            <a:prstGeom prst="rect">
              <a:avLst/>
            </a:prstGeom>
          </p:spPr>
          <p:txBody>
            <a:bodyPr wrap="square" lIns="130757" tIns="65378" rIns="130757" bIns="65378">
              <a:spAutoFit/>
            </a:bodyPr>
            <a:lstStyle/>
            <a:p>
              <a:pPr algn="ctr"/>
              <a:r>
                <a:rPr lang="en-US" altLang="ko-KR" sz="5000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MobileNetV2</a:t>
              </a:r>
            </a:p>
            <a:p>
              <a:pPr algn="ctr"/>
              <a:endParaRPr lang="en-US" altLang="ko-KR" sz="1220" dirty="0">
                <a:solidFill>
                  <a:srgbClr val="808284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marL="348258" indent="-348258">
                <a:buFont typeface="Arial" panose="020B0604020202020204" pitchFamily="34" charset="0"/>
                <a:buChar char="•"/>
              </a:pPr>
              <a:r>
                <a:rPr lang="ko-KR" altLang="en-US" sz="25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모바일이나</a:t>
              </a:r>
              <a:r>
                <a:rPr lang="en-US" altLang="ko-KR" sz="25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, </a:t>
              </a:r>
              <a:r>
                <a:rPr lang="ko-KR" altLang="en-US" sz="25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임베디드에서도 실시간을 작동할 수 있게 모델이 경량화 되면서도</a:t>
              </a:r>
              <a:r>
                <a:rPr lang="en-US" altLang="ko-KR" sz="25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, </a:t>
              </a:r>
              <a:r>
                <a:rPr lang="ko-KR" altLang="en-US" sz="25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정확도 또한 많이 떨어지지 않음</a:t>
              </a:r>
              <a:endParaRPr lang="en-US" altLang="ko-KR" sz="25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pPr marL="348258" indent="-348258">
                <a:buFont typeface="Arial" panose="020B0604020202020204" pitchFamily="34" charset="0"/>
                <a:buChar char="•"/>
              </a:pPr>
              <a:r>
                <a:rPr lang="ko-KR" altLang="en-US" sz="25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속도와 정확도 사이의 트레이드 오프 문제를 어느정도 해결한 네트워크</a:t>
              </a:r>
              <a:endParaRPr lang="en-US" altLang="ko-KR" sz="25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5EBCBE16-1DC6-43EA-AF92-996C88545BF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40910" y="1719260"/>
              <a:ext cx="4295775" cy="3419475"/>
            </a:xfrm>
            <a:prstGeom prst="rect">
              <a:avLst/>
            </a:prstGeom>
          </p:spPr>
        </p:pic>
      </p:grpSp>
      <p:sp>
        <p:nvSpPr>
          <p:cNvPr id="21" name="Object 8">
            <a:extLst>
              <a:ext uri="{FF2B5EF4-FFF2-40B4-BE49-F238E27FC236}">
                <a16:creationId xmlns:a16="http://schemas.microsoft.com/office/drawing/2014/main" id="{D5BB8319-4AA4-4F19-A24D-C7CB64F4C6CF}"/>
              </a:ext>
            </a:extLst>
          </p:cNvPr>
          <p:cNvSpPr txBox="1"/>
          <p:nvPr/>
        </p:nvSpPr>
        <p:spPr>
          <a:xfrm>
            <a:off x="12128693" y="556349"/>
            <a:ext cx="4635293" cy="853351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r>
              <a:rPr lang="ko-KR" altLang="en-US" sz="3500" kern="0" spc="-100" dirty="0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에스코어 드림 2" pitchFamily="34" charset="0"/>
              </a:rPr>
              <a:t>프로젝트 수행과정</a:t>
            </a:r>
            <a:r>
              <a:rPr lang="en-US" altLang="ko-KR" sz="3500" kern="0" spc="-100" dirty="0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에스코어 드림 2" pitchFamily="34" charset="0"/>
              </a:rPr>
              <a:t>/</a:t>
            </a:r>
            <a:r>
              <a:rPr lang="ko-KR" altLang="en-US" sz="3500" kern="0" spc="-100" dirty="0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에스코어 드림 2" pitchFamily="34" charset="0"/>
              </a:rPr>
              <a:t>결과</a:t>
            </a:r>
            <a:endParaRPr lang="en-US" altLang="ko-KR" sz="3500" kern="0" spc="-100" dirty="0">
              <a:solidFill>
                <a:schemeClr val="bg1"/>
              </a:solidFill>
              <a:latin typeface="에스코어 드림 2 ExtraLight" panose="020B0203030302020204" pitchFamily="34" charset="-127"/>
              <a:ea typeface="에스코어 드림 2 ExtraLight" panose="020B0203030302020204" pitchFamily="34" charset="-127"/>
              <a:cs typeface="에스코어 드림 2" pitchFamily="34" charset="0"/>
            </a:endParaRPr>
          </a:p>
          <a:p>
            <a:pPr algn="ctr"/>
            <a:r>
              <a:rPr lang="en-US" sz="2500" kern="0" spc="-100" dirty="0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- </a:t>
            </a:r>
            <a:r>
              <a:rPr lang="ko-KR" altLang="en-US" sz="2500" kern="0" spc="-100" dirty="0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데이터 분석</a:t>
            </a:r>
            <a:endParaRPr lang="en-US" sz="2500" dirty="0">
              <a:solidFill>
                <a:schemeClr val="bg1"/>
              </a:solidFill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E238CEC-4CF1-4BFB-B54F-57C718D758BC}"/>
              </a:ext>
            </a:extLst>
          </p:cNvPr>
          <p:cNvGrpSpPr/>
          <p:nvPr/>
        </p:nvGrpSpPr>
        <p:grpSpPr>
          <a:xfrm>
            <a:off x="-72667" y="-95304"/>
            <a:ext cx="18433180" cy="2160000"/>
            <a:chOff x="-72667" y="-95304"/>
            <a:chExt cx="18433180" cy="2160000"/>
          </a:xfrm>
        </p:grpSpPr>
        <p:grpSp>
          <p:nvGrpSpPr>
            <p:cNvPr id="12" name="그룹 1001">
              <a:extLst>
                <a:ext uri="{FF2B5EF4-FFF2-40B4-BE49-F238E27FC236}">
                  <a16:creationId xmlns:a16="http://schemas.microsoft.com/office/drawing/2014/main" id="{F8329AAF-94BF-4754-B45A-ADEE73853105}"/>
                </a:ext>
              </a:extLst>
            </p:cNvPr>
            <p:cNvGrpSpPr/>
            <p:nvPr/>
          </p:nvGrpSpPr>
          <p:grpSpPr>
            <a:xfrm>
              <a:off x="-72667" y="-95304"/>
              <a:ext cx="18433180" cy="2160000"/>
              <a:chOff x="-72667" y="-95304"/>
              <a:chExt cx="18433180" cy="2160000"/>
            </a:xfrm>
          </p:grpSpPr>
          <p:pic>
            <p:nvPicPr>
              <p:cNvPr id="17" name="Object 2">
                <a:extLst>
                  <a:ext uri="{FF2B5EF4-FFF2-40B4-BE49-F238E27FC236}">
                    <a16:creationId xmlns:a16="http://schemas.microsoft.com/office/drawing/2014/main" id="{95AB7322-0AA5-48C4-ADF2-859149DFBE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72667" y="-95304"/>
                <a:ext cx="18433180" cy="2160000"/>
              </a:xfrm>
              <a:prstGeom prst="rect">
                <a:avLst/>
              </a:prstGeom>
            </p:spPr>
          </p:pic>
        </p:grp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1C36D7E5-5724-4858-9420-C1E1EC7B2504}"/>
                </a:ext>
              </a:extLst>
            </p:cNvPr>
            <p:cNvGrpSpPr/>
            <p:nvPr/>
          </p:nvGrpSpPr>
          <p:grpSpPr>
            <a:xfrm>
              <a:off x="1469441" y="508985"/>
              <a:ext cx="15294546" cy="900715"/>
              <a:chOff x="1469441" y="508985"/>
              <a:chExt cx="15294546" cy="900715"/>
            </a:xfrm>
          </p:grpSpPr>
          <p:sp>
            <p:nvSpPr>
              <p:cNvPr id="15" name="Object 5">
                <a:extLst>
                  <a:ext uri="{FF2B5EF4-FFF2-40B4-BE49-F238E27FC236}">
                    <a16:creationId xmlns:a16="http://schemas.microsoft.com/office/drawing/2014/main" id="{AA7413F9-6C75-4D77-8597-D74017E063F1}"/>
                  </a:ext>
                </a:extLst>
              </p:cNvPr>
              <p:cNvSpPr txBox="1"/>
              <p:nvPr/>
            </p:nvSpPr>
            <p:spPr>
              <a:xfrm>
                <a:off x="1469441" y="508985"/>
                <a:ext cx="1578559" cy="771345"/>
              </a:xfrm>
              <a:prstGeom prst="rect">
                <a:avLst/>
              </a:prstGeom>
              <a:noFill/>
            </p:spPr>
            <p:txBody>
              <a:bodyPr wrap="square" rtlCol="0" anchor="ctr"/>
              <a:lstStyle/>
              <a:p>
                <a:r>
                  <a:rPr lang="en-US" sz="5500" kern="0" spc="-200" dirty="0">
                    <a:solidFill>
                      <a:schemeClr val="bg1"/>
                    </a:solidFill>
                    <a:latin typeface="에스코어 드림 4" pitchFamily="34" charset="0"/>
                    <a:cs typeface="에스코어 드림 4" pitchFamily="34" charset="0"/>
                  </a:rPr>
                  <a:t>04</a:t>
                </a:r>
                <a:endParaRPr lang="en-US" sz="55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6" name="Object 8">
                <a:extLst>
                  <a:ext uri="{FF2B5EF4-FFF2-40B4-BE49-F238E27FC236}">
                    <a16:creationId xmlns:a16="http://schemas.microsoft.com/office/drawing/2014/main" id="{E4968CFF-CCD1-4B71-8B5E-0DDB7E3C06DC}"/>
                  </a:ext>
                </a:extLst>
              </p:cNvPr>
              <p:cNvSpPr txBox="1"/>
              <p:nvPr/>
            </p:nvSpPr>
            <p:spPr>
              <a:xfrm>
                <a:off x="10591801" y="556349"/>
                <a:ext cx="6172186" cy="853351"/>
              </a:xfrm>
              <a:prstGeom prst="rect">
                <a:avLst/>
              </a:prstGeom>
              <a:noFill/>
            </p:spPr>
            <p:txBody>
              <a:bodyPr wrap="square" rtlCol="0" anchor="ctr"/>
              <a:lstStyle/>
              <a:p>
                <a:pPr algn="r"/>
                <a:r>
                  <a:rPr lang="ko-KR" altLang="en-US" sz="3500" kern="0" spc="-100" dirty="0">
                    <a:solidFill>
                      <a:schemeClr val="bg1"/>
                    </a:solidFill>
                    <a:latin typeface="에스코어 드림 2 ExtraLight" panose="020B0203030302020204" pitchFamily="34" charset="-127"/>
                    <a:ea typeface="에스코어 드림 2 ExtraLight" panose="020B0203030302020204" pitchFamily="34" charset="-127"/>
                    <a:cs typeface="에스코어 드림 2" pitchFamily="34" charset="0"/>
                  </a:rPr>
                  <a:t>프로젝트 수행과정</a:t>
                </a:r>
                <a:r>
                  <a:rPr lang="en-US" altLang="ko-KR" sz="3500" kern="0" spc="-100" dirty="0">
                    <a:solidFill>
                      <a:schemeClr val="bg1"/>
                    </a:solidFill>
                    <a:latin typeface="에스코어 드림 2 ExtraLight" panose="020B0203030302020204" pitchFamily="34" charset="-127"/>
                    <a:ea typeface="에스코어 드림 2 ExtraLight" panose="020B0203030302020204" pitchFamily="34" charset="-127"/>
                    <a:cs typeface="에스코어 드림 2" pitchFamily="34" charset="0"/>
                  </a:rPr>
                  <a:t>/</a:t>
                </a:r>
                <a:r>
                  <a:rPr lang="ko-KR" altLang="en-US" sz="3500" kern="0" spc="-100" dirty="0">
                    <a:solidFill>
                      <a:schemeClr val="bg1"/>
                    </a:solidFill>
                    <a:latin typeface="에스코어 드림 2 ExtraLight" panose="020B0203030302020204" pitchFamily="34" charset="-127"/>
                    <a:ea typeface="에스코어 드림 2 ExtraLight" panose="020B0203030302020204" pitchFamily="34" charset="-127"/>
                    <a:cs typeface="에스코어 드림 2" pitchFamily="34" charset="0"/>
                  </a:rPr>
                  <a:t>결과</a:t>
                </a:r>
                <a:endParaRPr lang="en-US" altLang="ko-KR" sz="3500" kern="0" spc="-100" dirty="0">
                  <a:solidFill>
                    <a:schemeClr val="bg1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에스코어 드림 2" pitchFamily="34" charset="0"/>
                </a:endParaRPr>
              </a:p>
              <a:p>
                <a:pPr algn="r"/>
                <a:r>
                  <a:rPr lang="en-US" sz="2500" kern="0" spc="-100" dirty="0">
                    <a:solidFill>
                      <a:schemeClr val="bg1"/>
                    </a:solidFill>
                    <a:latin typeface="에스코어 드림 2 ExtraLight" panose="020B0203030302020204" pitchFamily="34" charset="-127"/>
                    <a:ea typeface="에스코어 드림 2 ExtraLight" panose="020B0203030302020204" pitchFamily="34" charset="-127"/>
                  </a:rPr>
                  <a:t>-</a:t>
                </a:r>
                <a:r>
                  <a:rPr lang="ko-KR" altLang="en-US" sz="2500" kern="0" spc="-100" dirty="0">
                    <a:solidFill>
                      <a:schemeClr val="bg1"/>
                    </a:solidFill>
                    <a:latin typeface="에스코어 드림 2 ExtraLight" panose="020B0203030302020204" pitchFamily="34" charset="-127"/>
                    <a:ea typeface="에스코어 드림 2 ExtraLight" panose="020B0203030302020204" pitchFamily="34" charset="-127"/>
                  </a:rPr>
                  <a:t> 데이터 분석</a:t>
                </a:r>
                <a:endParaRPr lang="en-US" sz="2500" dirty="0">
                  <a:solidFill>
                    <a:schemeClr val="bg1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173280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EDB402C5-0004-49EA-9163-AEB787B2437C}"/>
              </a:ext>
            </a:extLst>
          </p:cNvPr>
          <p:cNvGrpSpPr/>
          <p:nvPr/>
        </p:nvGrpSpPr>
        <p:grpSpPr>
          <a:xfrm>
            <a:off x="1469441" y="2668987"/>
            <a:ext cx="15294545" cy="5979714"/>
            <a:chOff x="-101272" y="1939121"/>
            <a:chExt cx="10196363" cy="3986476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00CBCBAD-379A-4467-ACE7-502637D3CCEC}"/>
                </a:ext>
              </a:extLst>
            </p:cNvPr>
            <p:cNvSpPr/>
            <p:nvPr/>
          </p:nvSpPr>
          <p:spPr>
            <a:xfrm>
              <a:off x="6063662" y="2466541"/>
              <a:ext cx="4031429" cy="2777989"/>
            </a:xfrm>
            <a:prstGeom prst="rect">
              <a:avLst/>
            </a:prstGeom>
          </p:spPr>
          <p:txBody>
            <a:bodyPr wrap="square" lIns="130757" tIns="65378" rIns="130757" bIns="65378">
              <a:spAutoFit/>
            </a:bodyPr>
            <a:lstStyle/>
            <a:p>
              <a:pPr algn="ctr"/>
              <a:r>
                <a:rPr lang="en-US" altLang="ko-KR" sz="5000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NASNetMobile</a:t>
              </a:r>
            </a:p>
            <a:p>
              <a:pPr algn="ctr"/>
              <a:endParaRPr lang="en-US" altLang="ko-KR" sz="1220" dirty="0">
                <a:solidFill>
                  <a:srgbClr val="808284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marL="348258" indent="-348258">
                <a:buFont typeface="Arial" panose="020B0604020202020204" pitchFamily="34" charset="0"/>
                <a:buChar char="•"/>
              </a:pPr>
              <a:r>
                <a:rPr lang="ko-KR" altLang="en-US" sz="25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새로운 검색 공간을 디자인하여 트랜스퍼 할 수 있는 것이 가장 큰 특징</a:t>
              </a:r>
              <a:endParaRPr lang="en-US" altLang="ko-KR" sz="25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pPr marL="348258" indent="-348258">
                <a:buFont typeface="Arial" panose="020B0604020202020204" pitchFamily="34" charset="0"/>
                <a:buChar char="•"/>
              </a:pPr>
              <a:r>
                <a:rPr lang="en-US" altLang="ko-KR" sz="25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CIFAR-10 </a:t>
              </a:r>
              <a:r>
                <a:rPr lang="ko-KR" altLang="en-US" sz="25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데이터셋에서 최고의 </a:t>
              </a:r>
              <a:r>
                <a:rPr lang="ko-KR" altLang="en-US" sz="2500" dirty="0" err="1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컨볼루션</a:t>
              </a:r>
              <a:r>
                <a:rPr lang="ko-KR" altLang="en-US" sz="25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레이어 </a:t>
              </a:r>
              <a:r>
                <a:rPr lang="en-US" altLang="ko-KR" sz="25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(</a:t>
              </a:r>
              <a:r>
                <a:rPr lang="ko-KR" altLang="en-US" sz="25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또는 셀</a:t>
              </a:r>
              <a:r>
                <a:rPr lang="en-US" altLang="ko-KR" sz="25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)</a:t>
              </a:r>
              <a:r>
                <a:rPr lang="ko-KR" altLang="en-US" sz="25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을 찾고</a:t>
              </a:r>
              <a:r>
                <a:rPr lang="en-US" altLang="ko-KR" sz="25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, </a:t>
              </a:r>
              <a:r>
                <a:rPr lang="ko-KR" altLang="en-US" sz="25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이 레이어를 </a:t>
              </a:r>
              <a:r>
                <a:rPr lang="en-US" altLang="ko-KR" sz="25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ImageNet </a:t>
              </a:r>
              <a:r>
                <a:rPr lang="ko-KR" altLang="en-US" sz="25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데이터셋에 적용하는 방식으로 트랜스퍼 함</a:t>
              </a:r>
              <a:endParaRPr lang="en-US" altLang="ko-KR" sz="25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pPr marL="348258" indent="-348258">
                <a:buFont typeface="Arial" panose="020B0604020202020204" pitchFamily="34" charset="0"/>
                <a:buChar char="•"/>
              </a:pPr>
              <a:r>
                <a:rPr lang="ko-KR" altLang="en-US" sz="25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작은 데이터셋에서 학습한 최고의 결과를 더 큰 데이터셋에 적용</a:t>
              </a:r>
              <a:endParaRPr lang="en-US" altLang="ko-KR" sz="25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pic>
          <p:nvPicPr>
            <p:cNvPr id="9218" name="Picture 2" descr="그림 3. Block과 Convolution Cell로부터 전체 architecture를 생성하는 과정">
              <a:extLst>
                <a:ext uri="{FF2B5EF4-FFF2-40B4-BE49-F238E27FC236}">
                  <a16:creationId xmlns:a16="http://schemas.microsoft.com/office/drawing/2014/main" id="{AF0E54E3-EBF9-4F3E-B5E6-DADF9A062E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01272" y="1939121"/>
              <a:ext cx="5116372" cy="39864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4" name="Object 8">
            <a:extLst>
              <a:ext uri="{FF2B5EF4-FFF2-40B4-BE49-F238E27FC236}">
                <a16:creationId xmlns:a16="http://schemas.microsoft.com/office/drawing/2014/main" id="{AFB1D556-B03F-4559-BCFA-A4AA6EB6DEC3}"/>
              </a:ext>
            </a:extLst>
          </p:cNvPr>
          <p:cNvSpPr txBox="1"/>
          <p:nvPr/>
        </p:nvSpPr>
        <p:spPr>
          <a:xfrm>
            <a:off x="12128693" y="556349"/>
            <a:ext cx="4635293" cy="853351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r>
              <a:rPr lang="ko-KR" altLang="en-US" sz="3500" kern="0" spc="-100" dirty="0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에스코어 드림 2" pitchFamily="34" charset="0"/>
              </a:rPr>
              <a:t>프로젝트 수행과정</a:t>
            </a:r>
            <a:r>
              <a:rPr lang="en-US" altLang="ko-KR" sz="3500" kern="0" spc="-100" dirty="0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에스코어 드림 2" pitchFamily="34" charset="0"/>
              </a:rPr>
              <a:t>/</a:t>
            </a:r>
            <a:r>
              <a:rPr lang="ko-KR" altLang="en-US" sz="3500" kern="0" spc="-100" dirty="0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에스코어 드림 2" pitchFamily="34" charset="0"/>
              </a:rPr>
              <a:t>결과</a:t>
            </a:r>
            <a:endParaRPr lang="en-US" altLang="ko-KR" sz="3500" kern="0" spc="-100" dirty="0">
              <a:solidFill>
                <a:schemeClr val="bg1"/>
              </a:solidFill>
              <a:latin typeface="에스코어 드림 2 ExtraLight" panose="020B0203030302020204" pitchFamily="34" charset="-127"/>
              <a:ea typeface="에스코어 드림 2 ExtraLight" panose="020B0203030302020204" pitchFamily="34" charset="-127"/>
              <a:cs typeface="에스코어 드림 2" pitchFamily="34" charset="0"/>
            </a:endParaRPr>
          </a:p>
          <a:p>
            <a:pPr algn="ctr"/>
            <a:r>
              <a:rPr lang="en-US" sz="2500" kern="0" spc="-100" dirty="0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- </a:t>
            </a:r>
            <a:r>
              <a:rPr lang="ko-KR" altLang="en-US" sz="2500" kern="0" spc="-100" dirty="0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데이터 분석</a:t>
            </a:r>
            <a:endParaRPr lang="en-US" sz="2500" dirty="0">
              <a:solidFill>
                <a:schemeClr val="bg1"/>
              </a:solidFill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8B92A580-F8BE-4818-9A96-ABBD67784F7D}"/>
              </a:ext>
            </a:extLst>
          </p:cNvPr>
          <p:cNvGrpSpPr/>
          <p:nvPr/>
        </p:nvGrpSpPr>
        <p:grpSpPr>
          <a:xfrm>
            <a:off x="-72667" y="-95304"/>
            <a:ext cx="18433180" cy="2160000"/>
            <a:chOff x="-72667" y="-95304"/>
            <a:chExt cx="18433180" cy="2160000"/>
          </a:xfrm>
        </p:grpSpPr>
        <p:grpSp>
          <p:nvGrpSpPr>
            <p:cNvPr id="12" name="그룹 1001">
              <a:extLst>
                <a:ext uri="{FF2B5EF4-FFF2-40B4-BE49-F238E27FC236}">
                  <a16:creationId xmlns:a16="http://schemas.microsoft.com/office/drawing/2014/main" id="{8AA198C7-7DDF-46F7-BCDC-94B40E72BACE}"/>
                </a:ext>
              </a:extLst>
            </p:cNvPr>
            <p:cNvGrpSpPr/>
            <p:nvPr/>
          </p:nvGrpSpPr>
          <p:grpSpPr>
            <a:xfrm>
              <a:off x="-72667" y="-95304"/>
              <a:ext cx="18433180" cy="2160000"/>
              <a:chOff x="-72667" y="-95304"/>
              <a:chExt cx="18433180" cy="2160000"/>
            </a:xfrm>
          </p:grpSpPr>
          <p:pic>
            <p:nvPicPr>
              <p:cNvPr id="18" name="Object 2">
                <a:extLst>
                  <a:ext uri="{FF2B5EF4-FFF2-40B4-BE49-F238E27FC236}">
                    <a16:creationId xmlns:a16="http://schemas.microsoft.com/office/drawing/2014/main" id="{36D382ED-1BBC-417E-A233-80E6AC368C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72667" y="-95304"/>
                <a:ext cx="18433180" cy="2160000"/>
              </a:xfrm>
              <a:prstGeom prst="rect">
                <a:avLst/>
              </a:prstGeom>
            </p:spPr>
          </p:pic>
        </p:grp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7C969903-0696-4998-8374-4EDCDB331578}"/>
                </a:ext>
              </a:extLst>
            </p:cNvPr>
            <p:cNvGrpSpPr/>
            <p:nvPr/>
          </p:nvGrpSpPr>
          <p:grpSpPr>
            <a:xfrm>
              <a:off x="1469441" y="508985"/>
              <a:ext cx="15294546" cy="900715"/>
              <a:chOff x="1469441" y="508985"/>
              <a:chExt cx="15294546" cy="900715"/>
            </a:xfrm>
          </p:grpSpPr>
          <p:sp>
            <p:nvSpPr>
              <p:cNvPr id="16" name="Object 5">
                <a:extLst>
                  <a:ext uri="{FF2B5EF4-FFF2-40B4-BE49-F238E27FC236}">
                    <a16:creationId xmlns:a16="http://schemas.microsoft.com/office/drawing/2014/main" id="{17C8889E-0781-4DDA-B529-466C3F6DC487}"/>
                  </a:ext>
                </a:extLst>
              </p:cNvPr>
              <p:cNvSpPr txBox="1"/>
              <p:nvPr/>
            </p:nvSpPr>
            <p:spPr>
              <a:xfrm>
                <a:off x="1469441" y="508985"/>
                <a:ext cx="1578559" cy="771345"/>
              </a:xfrm>
              <a:prstGeom prst="rect">
                <a:avLst/>
              </a:prstGeom>
              <a:noFill/>
            </p:spPr>
            <p:txBody>
              <a:bodyPr wrap="square" rtlCol="0" anchor="ctr"/>
              <a:lstStyle/>
              <a:p>
                <a:r>
                  <a:rPr lang="en-US" sz="5500" kern="0" spc="-200" dirty="0">
                    <a:solidFill>
                      <a:schemeClr val="bg1"/>
                    </a:solidFill>
                    <a:latin typeface="에스코어 드림 4" pitchFamily="34" charset="0"/>
                    <a:cs typeface="에스코어 드림 4" pitchFamily="34" charset="0"/>
                  </a:rPr>
                  <a:t>04</a:t>
                </a:r>
                <a:endParaRPr lang="en-US" sz="55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7" name="Object 8">
                <a:extLst>
                  <a:ext uri="{FF2B5EF4-FFF2-40B4-BE49-F238E27FC236}">
                    <a16:creationId xmlns:a16="http://schemas.microsoft.com/office/drawing/2014/main" id="{279D8ADE-E155-4DE5-9033-897EB8134FED}"/>
                  </a:ext>
                </a:extLst>
              </p:cNvPr>
              <p:cNvSpPr txBox="1"/>
              <p:nvPr/>
            </p:nvSpPr>
            <p:spPr>
              <a:xfrm>
                <a:off x="10591801" y="556349"/>
                <a:ext cx="6172186" cy="853351"/>
              </a:xfrm>
              <a:prstGeom prst="rect">
                <a:avLst/>
              </a:prstGeom>
              <a:noFill/>
            </p:spPr>
            <p:txBody>
              <a:bodyPr wrap="square" rtlCol="0" anchor="ctr"/>
              <a:lstStyle/>
              <a:p>
                <a:pPr algn="r"/>
                <a:r>
                  <a:rPr lang="ko-KR" altLang="en-US" sz="3500" kern="0" spc="-100" dirty="0">
                    <a:solidFill>
                      <a:schemeClr val="bg1"/>
                    </a:solidFill>
                    <a:latin typeface="에스코어 드림 2 ExtraLight" panose="020B0203030302020204" pitchFamily="34" charset="-127"/>
                    <a:ea typeface="에스코어 드림 2 ExtraLight" panose="020B0203030302020204" pitchFamily="34" charset="-127"/>
                    <a:cs typeface="에스코어 드림 2" pitchFamily="34" charset="0"/>
                  </a:rPr>
                  <a:t>프로젝트 수행과정</a:t>
                </a:r>
                <a:r>
                  <a:rPr lang="en-US" altLang="ko-KR" sz="3500" kern="0" spc="-100" dirty="0">
                    <a:solidFill>
                      <a:schemeClr val="bg1"/>
                    </a:solidFill>
                    <a:latin typeface="에스코어 드림 2 ExtraLight" panose="020B0203030302020204" pitchFamily="34" charset="-127"/>
                    <a:ea typeface="에스코어 드림 2 ExtraLight" panose="020B0203030302020204" pitchFamily="34" charset="-127"/>
                    <a:cs typeface="에스코어 드림 2" pitchFamily="34" charset="0"/>
                  </a:rPr>
                  <a:t>/</a:t>
                </a:r>
                <a:r>
                  <a:rPr lang="ko-KR" altLang="en-US" sz="3500" kern="0" spc="-100" dirty="0">
                    <a:solidFill>
                      <a:schemeClr val="bg1"/>
                    </a:solidFill>
                    <a:latin typeface="에스코어 드림 2 ExtraLight" panose="020B0203030302020204" pitchFamily="34" charset="-127"/>
                    <a:ea typeface="에스코어 드림 2 ExtraLight" panose="020B0203030302020204" pitchFamily="34" charset="-127"/>
                    <a:cs typeface="에스코어 드림 2" pitchFamily="34" charset="0"/>
                  </a:rPr>
                  <a:t>결과</a:t>
                </a:r>
                <a:endParaRPr lang="en-US" altLang="ko-KR" sz="3500" kern="0" spc="-100" dirty="0">
                  <a:solidFill>
                    <a:schemeClr val="bg1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에스코어 드림 2" pitchFamily="34" charset="0"/>
                </a:endParaRPr>
              </a:p>
              <a:p>
                <a:pPr algn="r"/>
                <a:r>
                  <a:rPr lang="en-US" sz="2500" kern="0" spc="-100" dirty="0">
                    <a:solidFill>
                      <a:schemeClr val="bg1"/>
                    </a:solidFill>
                    <a:latin typeface="에스코어 드림 2 ExtraLight" panose="020B0203030302020204" pitchFamily="34" charset="-127"/>
                    <a:ea typeface="에스코어 드림 2 ExtraLight" panose="020B0203030302020204" pitchFamily="34" charset="-127"/>
                  </a:rPr>
                  <a:t>-</a:t>
                </a:r>
                <a:r>
                  <a:rPr lang="ko-KR" altLang="en-US" sz="2500" kern="0" spc="-100" dirty="0">
                    <a:solidFill>
                      <a:schemeClr val="bg1"/>
                    </a:solidFill>
                    <a:latin typeface="에스코어 드림 2 ExtraLight" panose="020B0203030302020204" pitchFamily="34" charset="-127"/>
                    <a:ea typeface="에스코어 드림 2 ExtraLight" panose="020B0203030302020204" pitchFamily="34" charset="-127"/>
                  </a:rPr>
                  <a:t> 데이터 분석</a:t>
                </a:r>
                <a:endParaRPr lang="en-US" sz="2500" dirty="0">
                  <a:solidFill>
                    <a:schemeClr val="bg1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530805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F8E89683-8D51-4314-A2B0-97722412DD80}"/>
              </a:ext>
            </a:extLst>
          </p:cNvPr>
          <p:cNvGrpSpPr/>
          <p:nvPr/>
        </p:nvGrpSpPr>
        <p:grpSpPr>
          <a:xfrm>
            <a:off x="1469439" y="2668985"/>
            <a:ext cx="15281296" cy="6208314"/>
            <a:chOff x="-129687" y="1646158"/>
            <a:chExt cx="10187530" cy="4138876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00CBCBAD-379A-4467-ACE7-502637D3CCEC}"/>
                </a:ext>
              </a:extLst>
            </p:cNvPr>
            <p:cNvSpPr/>
            <p:nvPr/>
          </p:nvSpPr>
          <p:spPr>
            <a:xfrm>
              <a:off x="5794003" y="2326601"/>
              <a:ext cx="4263840" cy="2777989"/>
            </a:xfrm>
            <a:prstGeom prst="rect">
              <a:avLst/>
            </a:prstGeom>
          </p:spPr>
          <p:txBody>
            <a:bodyPr wrap="square" lIns="130757" tIns="65378" rIns="130757" bIns="65378">
              <a:spAutoFit/>
            </a:bodyPr>
            <a:lstStyle/>
            <a:p>
              <a:pPr algn="ctr"/>
              <a:r>
                <a:rPr lang="en-US" altLang="ko-KR" sz="5000" dirty="0" err="1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Xception</a:t>
              </a:r>
              <a:endParaRPr lang="en-US" altLang="ko-KR" sz="50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endParaRPr>
            </a:p>
            <a:p>
              <a:pPr algn="ctr"/>
              <a:endParaRPr lang="en-US" altLang="ko-KR" sz="1220" dirty="0">
                <a:solidFill>
                  <a:srgbClr val="808284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marL="348258" indent="-348258">
                <a:buFont typeface="Arial" panose="020B0604020202020204" pitchFamily="34" charset="0"/>
                <a:buChar char="•"/>
              </a:pPr>
              <a:r>
                <a:rPr lang="en-US" altLang="ko-KR" sz="25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2016</a:t>
              </a:r>
              <a:r>
                <a:rPr lang="ko-KR" altLang="en-US" sz="25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년에 논문을 통해 발표된 </a:t>
              </a:r>
              <a:r>
                <a:rPr lang="en-US" altLang="ko-KR" sz="25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CNN </a:t>
              </a:r>
              <a:r>
                <a:rPr lang="ko-KR" altLang="en-US" sz="25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모델</a:t>
              </a:r>
              <a:endParaRPr lang="en-US" altLang="ko-KR" sz="25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pPr marL="348258" indent="-348258">
                <a:buFont typeface="Arial" panose="020B0604020202020204" pitchFamily="34" charset="0"/>
                <a:buChar char="•"/>
              </a:pPr>
              <a:r>
                <a:rPr lang="en-US" altLang="ko-KR" sz="25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Inception</a:t>
              </a:r>
              <a:r>
                <a:rPr lang="ko-KR" altLang="en-US" sz="25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에 그 기초를 두고 있음</a:t>
              </a:r>
              <a:endParaRPr lang="en-US" altLang="ko-KR" sz="25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pPr marL="348258" indent="-348258">
                <a:buFont typeface="Arial" panose="020B0604020202020204" pitchFamily="34" charset="0"/>
                <a:buChar char="•"/>
              </a:pPr>
              <a:r>
                <a:rPr lang="en-US" altLang="ko-KR" sz="25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InceptionV1(</a:t>
              </a:r>
              <a:r>
                <a:rPr lang="en-US" altLang="ko-KR" sz="2500" dirty="0" err="1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GoogLeNet</a:t>
              </a:r>
              <a:r>
                <a:rPr lang="en-US" altLang="ko-KR" sz="25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)</a:t>
              </a:r>
              <a:r>
                <a:rPr lang="ko-KR" altLang="en-US" sz="25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에서 </a:t>
              </a:r>
              <a:r>
                <a:rPr lang="en-US" altLang="ko-KR" sz="25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Inception module</a:t>
              </a:r>
              <a:r>
                <a:rPr lang="ko-KR" altLang="en-US" sz="25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을 이용하여 노드들 간의 연결을 줄이고자 했다는 것을 이전에 학습</a:t>
              </a:r>
              <a:endParaRPr lang="en-US" altLang="ko-KR" sz="25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pPr marL="348258" indent="-348258">
                <a:buFont typeface="Arial" panose="020B0604020202020204" pitchFamily="34" charset="0"/>
                <a:buChar char="•"/>
              </a:pPr>
              <a:r>
                <a:rPr lang="en-US" altLang="ko-KR" sz="2500" dirty="0" err="1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Xception</a:t>
              </a:r>
              <a:r>
                <a:rPr lang="ko-KR" altLang="en-US" sz="25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은 거기서 더 나아가 채널 간의 관계를 찾는 것과 이미지의 지역 정보를 찾는 것을 완전히 분리하고자 했다</a:t>
              </a:r>
              <a:endParaRPr lang="en-US" altLang="ko-KR" sz="25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3513D04B-6188-439B-8F51-406930A364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129687" y="1646158"/>
              <a:ext cx="5116372" cy="4138876"/>
            </a:xfrm>
            <a:prstGeom prst="rect">
              <a:avLst/>
            </a:prstGeom>
          </p:spPr>
        </p:pic>
      </p:grpSp>
      <p:sp>
        <p:nvSpPr>
          <p:cNvPr id="14" name="Object 8">
            <a:extLst>
              <a:ext uri="{FF2B5EF4-FFF2-40B4-BE49-F238E27FC236}">
                <a16:creationId xmlns:a16="http://schemas.microsoft.com/office/drawing/2014/main" id="{012FDCCC-BFA0-4245-9F71-A0944C85F661}"/>
              </a:ext>
            </a:extLst>
          </p:cNvPr>
          <p:cNvSpPr txBox="1"/>
          <p:nvPr/>
        </p:nvSpPr>
        <p:spPr>
          <a:xfrm>
            <a:off x="12128693" y="556349"/>
            <a:ext cx="4635293" cy="853351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r>
              <a:rPr lang="ko-KR" altLang="en-US" sz="3500" kern="0" spc="-100" dirty="0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에스코어 드림 2" pitchFamily="34" charset="0"/>
              </a:rPr>
              <a:t>프로젝트 수행과정</a:t>
            </a:r>
            <a:r>
              <a:rPr lang="en-US" altLang="ko-KR" sz="3500" kern="0" spc="-100" dirty="0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에스코어 드림 2" pitchFamily="34" charset="0"/>
              </a:rPr>
              <a:t>/</a:t>
            </a:r>
            <a:r>
              <a:rPr lang="ko-KR" altLang="en-US" sz="3500" kern="0" spc="-100" dirty="0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에스코어 드림 2" pitchFamily="34" charset="0"/>
              </a:rPr>
              <a:t>결과</a:t>
            </a:r>
            <a:endParaRPr lang="en-US" altLang="ko-KR" sz="3500" kern="0" spc="-100" dirty="0">
              <a:solidFill>
                <a:schemeClr val="bg1"/>
              </a:solidFill>
              <a:latin typeface="에스코어 드림 2 ExtraLight" panose="020B0203030302020204" pitchFamily="34" charset="-127"/>
              <a:ea typeface="에스코어 드림 2 ExtraLight" panose="020B0203030302020204" pitchFamily="34" charset="-127"/>
              <a:cs typeface="에스코어 드림 2" pitchFamily="34" charset="0"/>
            </a:endParaRPr>
          </a:p>
          <a:p>
            <a:pPr algn="ctr"/>
            <a:r>
              <a:rPr lang="en-US" sz="2500" kern="0" spc="-100" dirty="0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- </a:t>
            </a:r>
            <a:r>
              <a:rPr lang="ko-KR" altLang="en-US" sz="2500" kern="0" spc="-100" dirty="0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데이터 분석</a:t>
            </a:r>
            <a:endParaRPr lang="en-US" sz="2500" dirty="0">
              <a:solidFill>
                <a:schemeClr val="bg1"/>
              </a:solidFill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210BC8B7-2C27-4734-8D33-2F0A2CD3525E}"/>
              </a:ext>
            </a:extLst>
          </p:cNvPr>
          <p:cNvGrpSpPr/>
          <p:nvPr/>
        </p:nvGrpSpPr>
        <p:grpSpPr>
          <a:xfrm>
            <a:off x="-72667" y="-95304"/>
            <a:ext cx="18433180" cy="2160000"/>
            <a:chOff x="-72667" y="-95304"/>
            <a:chExt cx="18433180" cy="2160000"/>
          </a:xfrm>
        </p:grpSpPr>
        <p:grpSp>
          <p:nvGrpSpPr>
            <p:cNvPr id="12" name="그룹 1001">
              <a:extLst>
                <a:ext uri="{FF2B5EF4-FFF2-40B4-BE49-F238E27FC236}">
                  <a16:creationId xmlns:a16="http://schemas.microsoft.com/office/drawing/2014/main" id="{FB7312D2-93FB-4090-8A82-C4BA6C8915D4}"/>
                </a:ext>
              </a:extLst>
            </p:cNvPr>
            <p:cNvGrpSpPr/>
            <p:nvPr/>
          </p:nvGrpSpPr>
          <p:grpSpPr>
            <a:xfrm>
              <a:off x="-72667" y="-95304"/>
              <a:ext cx="18433180" cy="2160000"/>
              <a:chOff x="-72667" y="-95304"/>
              <a:chExt cx="18433180" cy="2160000"/>
            </a:xfrm>
          </p:grpSpPr>
          <p:pic>
            <p:nvPicPr>
              <p:cNvPr id="18" name="Object 2">
                <a:extLst>
                  <a:ext uri="{FF2B5EF4-FFF2-40B4-BE49-F238E27FC236}">
                    <a16:creationId xmlns:a16="http://schemas.microsoft.com/office/drawing/2014/main" id="{6B71D5F1-C653-4747-BFF8-4A1883BFC9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72667" y="-95304"/>
                <a:ext cx="18433180" cy="2160000"/>
              </a:xfrm>
              <a:prstGeom prst="rect">
                <a:avLst/>
              </a:prstGeom>
            </p:spPr>
          </p:pic>
        </p:grp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A0BBB2EC-AF7A-416F-89D0-E846B60561FC}"/>
                </a:ext>
              </a:extLst>
            </p:cNvPr>
            <p:cNvGrpSpPr/>
            <p:nvPr/>
          </p:nvGrpSpPr>
          <p:grpSpPr>
            <a:xfrm>
              <a:off x="1469441" y="508985"/>
              <a:ext cx="15294546" cy="900715"/>
              <a:chOff x="1469441" y="508985"/>
              <a:chExt cx="15294546" cy="900715"/>
            </a:xfrm>
          </p:grpSpPr>
          <p:sp>
            <p:nvSpPr>
              <p:cNvPr id="16" name="Object 5">
                <a:extLst>
                  <a:ext uri="{FF2B5EF4-FFF2-40B4-BE49-F238E27FC236}">
                    <a16:creationId xmlns:a16="http://schemas.microsoft.com/office/drawing/2014/main" id="{9C6AC86A-D135-4F78-A633-A7F69B764FE3}"/>
                  </a:ext>
                </a:extLst>
              </p:cNvPr>
              <p:cNvSpPr txBox="1"/>
              <p:nvPr/>
            </p:nvSpPr>
            <p:spPr>
              <a:xfrm>
                <a:off x="1469441" y="508985"/>
                <a:ext cx="1578559" cy="771345"/>
              </a:xfrm>
              <a:prstGeom prst="rect">
                <a:avLst/>
              </a:prstGeom>
              <a:noFill/>
            </p:spPr>
            <p:txBody>
              <a:bodyPr wrap="square" rtlCol="0" anchor="ctr"/>
              <a:lstStyle/>
              <a:p>
                <a:r>
                  <a:rPr lang="en-US" sz="5500" kern="0" spc="-200" dirty="0">
                    <a:solidFill>
                      <a:schemeClr val="bg1"/>
                    </a:solidFill>
                    <a:latin typeface="에스코어 드림 4" pitchFamily="34" charset="0"/>
                    <a:cs typeface="에스코어 드림 4" pitchFamily="34" charset="0"/>
                  </a:rPr>
                  <a:t>04</a:t>
                </a:r>
                <a:endParaRPr lang="en-US" sz="55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7" name="Object 8">
                <a:extLst>
                  <a:ext uri="{FF2B5EF4-FFF2-40B4-BE49-F238E27FC236}">
                    <a16:creationId xmlns:a16="http://schemas.microsoft.com/office/drawing/2014/main" id="{D37C15E4-14B2-48E6-AFA2-82FE5F2AED0E}"/>
                  </a:ext>
                </a:extLst>
              </p:cNvPr>
              <p:cNvSpPr txBox="1"/>
              <p:nvPr/>
            </p:nvSpPr>
            <p:spPr>
              <a:xfrm>
                <a:off x="10591801" y="556349"/>
                <a:ext cx="6172186" cy="853351"/>
              </a:xfrm>
              <a:prstGeom prst="rect">
                <a:avLst/>
              </a:prstGeom>
              <a:noFill/>
            </p:spPr>
            <p:txBody>
              <a:bodyPr wrap="square" rtlCol="0" anchor="ctr"/>
              <a:lstStyle/>
              <a:p>
                <a:pPr algn="r"/>
                <a:r>
                  <a:rPr lang="ko-KR" altLang="en-US" sz="3500" kern="0" spc="-100" dirty="0">
                    <a:solidFill>
                      <a:schemeClr val="bg1"/>
                    </a:solidFill>
                    <a:latin typeface="에스코어 드림 2 ExtraLight" panose="020B0203030302020204" pitchFamily="34" charset="-127"/>
                    <a:ea typeface="에스코어 드림 2 ExtraLight" panose="020B0203030302020204" pitchFamily="34" charset="-127"/>
                    <a:cs typeface="에스코어 드림 2" pitchFamily="34" charset="0"/>
                  </a:rPr>
                  <a:t>프로젝트 수행과정</a:t>
                </a:r>
                <a:r>
                  <a:rPr lang="en-US" altLang="ko-KR" sz="3500" kern="0" spc="-100" dirty="0">
                    <a:solidFill>
                      <a:schemeClr val="bg1"/>
                    </a:solidFill>
                    <a:latin typeface="에스코어 드림 2 ExtraLight" panose="020B0203030302020204" pitchFamily="34" charset="-127"/>
                    <a:ea typeface="에스코어 드림 2 ExtraLight" panose="020B0203030302020204" pitchFamily="34" charset="-127"/>
                    <a:cs typeface="에스코어 드림 2" pitchFamily="34" charset="0"/>
                  </a:rPr>
                  <a:t>/</a:t>
                </a:r>
                <a:r>
                  <a:rPr lang="ko-KR" altLang="en-US" sz="3500" kern="0" spc="-100" dirty="0">
                    <a:solidFill>
                      <a:schemeClr val="bg1"/>
                    </a:solidFill>
                    <a:latin typeface="에스코어 드림 2 ExtraLight" panose="020B0203030302020204" pitchFamily="34" charset="-127"/>
                    <a:ea typeface="에스코어 드림 2 ExtraLight" panose="020B0203030302020204" pitchFamily="34" charset="-127"/>
                    <a:cs typeface="에스코어 드림 2" pitchFamily="34" charset="0"/>
                  </a:rPr>
                  <a:t>결과</a:t>
                </a:r>
                <a:endParaRPr lang="en-US" altLang="ko-KR" sz="3500" kern="0" spc="-100" dirty="0">
                  <a:solidFill>
                    <a:schemeClr val="bg1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에스코어 드림 2" pitchFamily="34" charset="0"/>
                </a:endParaRPr>
              </a:p>
              <a:p>
                <a:pPr algn="r"/>
                <a:r>
                  <a:rPr lang="en-US" sz="2500" kern="0" spc="-100" dirty="0">
                    <a:solidFill>
                      <a:schemeClr val="bg1"/>
                    </a:solidFill>
                    <a:latin typeface="에스코어 드림 2 ExtraLight" panose="020B0203030302020204" pitchFamily="34" charset="-127"/>
                    <a:ea typeface="에스코어 드림 2 ExtraLight" panose="020B0203030302020204" pitchFamily="34" charset="-127"/>
                  </a:rPr>
                  <a:t>-</a:t>
                </a:r>
                <a:r>
                  <a:rPr lang="ko-KR" altLang="en-US" sz="2500" kern="0" spc="-100" dirty="0">
                    <a:solidFill>
                      <a:schemeClr val="bg1"/>
                    </a:solidFill>
                    <a:latin typeface="에스코어 드림 2 ExtraLight" panose="020B0203030302020204" pitchFamily="34" charset="-127"/>
                    <a:ea typeface="에스코어 드림 2 ExtraLight" panose="020B0203030302020204" pitchFamily="34" charset="-127"/>
                  </a:rPr>
                  <a:t> 데이터 분석</a:t>
                </a:r>
                <a:endParaRPr lang="en-US" sz="2500" dirty="0">
                  <a:solidFill>
                    <a:schemeClr val="bg1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485713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5BCD2077-7BD3-44B3-A856-58A8A5989E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6006925"/>
              </p:ext>
            </p:extLst>
          </p:nvPr>
        </p:nvGraphicFramePr>
        <p:xfrm>
          <a:off x="3573775" y="4150162"/>
          <a:ext cx="11140296" cy="371461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31540">
                  <a:extLst>
                    <a:ext uri="{9D8B030D-6E8A-4147-A177-3AD203B41FA5}">
                      <a16:colId xmlns:a16="http://schemas.microsoft.com/office/drawing/2014/main" val="1283392642"/>
                    </a:ext>
                  </a:extLst>
                </a:gridCol>
                <a:gridCol w="1566949">
                  <a:extLst>
                    <a:ext uri="{9D8B030D-6E8A-4147-A177-3AD203B41FA5}">
                      <a16:colId xmlns:a16="http://schemas.microsoft.com/office/drawing/2014/main" val="1271858860"/>
                    </a:ext>
                  </a:extLst>
                </a:gridCol>
                <a:gridCol w="1733353">
                  <a:extLst>
                    <a:ext uri="{9D8B030D-6E8A-4147-A177-3AD203B41FA5}">
                      <a16:colId xmlns:a16="http://schemas.microsoft.com/office/drawing/2014/main" val="3344869313"/>
                    </a:ext>
                  </a:extLst>
                </a:gridCol>
                <a:gridCol w="1788819">
                  <a:extLst>
                    <a:ext uri="{9D8B030D-6E8A-4147-A177-3AD203B41FA5}">
                      <a16:colId xmlns:a16="http://schemas.microsoft.com/office/drawing/2014/main" val="2311750990"/>
                    </a:ext>
                  </a:extLst>
                </a:gridCol>
                <a:gridCol w="1858152">
                  <a:extLst>
                    <a:ext uri="{9D8B030D-6E8A-4147-A177-3AD203B41FA5}">
                      <a16:colId xmlns:a16="http://schemas.microsoft.com/office/drawing/2014/main" val="3065488259"/>
                    </a:ext>
                  </a:extLst>
                </a:gridCol>
                <a:gridCol w="1561483">
                  <a:extLst>
                    <a:ext uri="{9D8B030D-6E8A-4147-A177-3AD203B41FA5}">
                      <a16:colId xmlns:a16="http://schemas.microsoft.com/office/drawing/2014/main" val="3173572793"/>
                    </a:ext>
                  </a:extLst>
                </a:gridCol>
              </a:tblGrid>
              <a:tr h="7457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모델</a:t>
                      </a:r>
                    </a:p>
                  </a:txBody>
                  <a:tcPr marL="111443" marR="111443" marT="55722" marB="55722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LOSS</a:t>
                      </a:r>
                      <a:endParaRPr lang="ko-KR" altLang="en-US" sz="21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11443" marR="111443" marT="55722" marB="55722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ACC</a:t>
                      </a:r>
                      <a:endParaRPr lang="ko-KR" altLang="en-US" sz="21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11443" marR="111443" marT="55722" marB="55722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VAL_LOSS</a:t>
                      </a:r>
                      <a:endParaRPr lang="ko-KR" altLang="en-US" sz="21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11443" marR="111443" marT="55722" marB="55722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VAL_ACC</a:t>
                      </a:r>
                      <a:endParaRPr lang="ko-KR" altLang="en-US" sz="21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11443" marR="111443" marT="55722" marB="55722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TEST_ACC</a:t>
                      </a:r>
                      <a:endParaRPr lang="ko-KR" altLang="en-US" sz="21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11443" marR="111443" marT="55722" marB="55722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3488137"/>
                  </a:ext>
                </a:extLst>
              </a:tr>
              <a:tr h="742205">
                <a:tc>
                  <a:txBody>
                    <a:bodyPr/>
                    <a:lstStyle/>
                    <a:p>
                      <a:pPr algn="ctr" fontAlgn="t"/>
                      <a:r>
                        <a:rPr lang="en-US" sz="2100" u="none" strike="noStrike" dirty="0">
                          <a:solidFill>
                            <a:srgbClr val="56A889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hlinkClick r:id="rId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InceptionResNetV2</a:t>
                      </a:r>
                      <a:endParaRPr lang="en-US" sz="1700" dirty="0">
                        <a:solidFill>
                          <a:srgbClr val="56A889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11443" marR="111443" marT="55722" marB="55722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100" dirty="0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0.0589</a:t>
                      </a:r>
                    </a:p>
                  </a:txBody>
                  <a:tcPr marL="111443" marR="111443" marT="55722" marB="55722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2100" dirty="0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0.9803</a:t>
                      </a:r>
                    </a:p>
                  </a:txBody>
                  <a:tcPr marL="111443" marR="111443" marT="55722" marB="55722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2100" dirty="0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7.3138e-15</a:t>
                      </a:r>
                    </a:p>
                  </a:txBody>
                  <a:tcPr marL="111443" marR="111443" marT="55722" marB="55722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2100" dirty="0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0.9777</a:t>
                      </a:r>
                    </a:p>
                  </a:txBody>
                  <a:tcPr marL="111443" marR="111443" marT="55722" marB="55722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2100" b="0" i="0" kern="12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86.47%</a:t>
                      </a:r>
                      <a:endParaRPr lang="en-US" altLang="ko-KR" sz="1600" dirty="0"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11443" marR="111443" marT="55722" marB="55722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616481"/>
                  </a:ext>
                </a:extLst>
              </a:tr>
              <a:tr h="742205">
                <a:tc>
                  <a:txBody>
                    <a:bodyPr/>
                    <a:lstStyle/>
                    <a:p>
                      <a:pPr algn="ctr" fontAlgn="t"/>
                      <a:r>
                        <a:rPr lang="en-US" sz="2100" u="none" strike="noStrike" dirty="0">
                          <a:solidFill>
                            <a:srgbClr val="56A889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MobileNetV2</a:t>
                      </a:r>
                      <a:endParaRPr lang="en-US" sz="2100" dirty="0">
                        <a:solidFill>
                          <a:srgbClr val="56A889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11443" marR="111443" marT="55722" marB="55722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100" dirty="0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0.0887</a:t>
                      </a:r>
                    </a:p>
                  </a:txBody>
                  <a:tcPr marL="111443" marR="111443" marT="55722" marB="55722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2100" dirty="0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0.9635</a:t>
                      </a:r>
                    </a:p>
                  </a:txBody>
                  <a:tcPr marL="111443" marR="111443" marT="55722" marB="55722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2100" dirty="0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6.1913e-09</a:t>
                      </a:r>
                    </a:p>
                  </a:txBody>
                  <a:tcPr marL="111443" marR="111443" marT="55722" marB="55722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2100" dirty="0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0.9539</a:t>
                      </a:r>
                    </a:p>
                  </a:txBody>
                  <a:tcPr marL="111443" marR="111443" marT="55722" marB="55722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2100" dirty="0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80.57%</a:t>
                      </a:r>
                    </a:p>
                  </a:txBody>
                  <a:tcPr marL="111443" marR="111443" marT="55722" marB="55722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59493173"/>
                  </a:ext>
                </a:extLst>
              </a:tr>
              <a:tr h="742205">
                <a:tc>
                  <a:txBody>
                    <a:bodyPr/>
                    <a:lstStyle/>
                    <a:p>
                      <a:pPr algn="ctr" fontAlgn="t"/>
                      <a:r>
                        <a:rPr lang="en-US" sz="2100" u="none" strike="noStrike" dirty="0">
                          <a:solidFill>
                            <a:srgbClr val="56A889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NASNetMobile</a:t>
                      </a:r>
                      <a:endParaRPr lang="en-US" sz="2100" dirty="0">
                        <a:solidFill>
                          <a:srgbClr val="56A889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11443" marR="111443" marT="55722" marB="55722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100" dirty="0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0.1267</a:t>
                      </a:r>
                    </a:p>
                  </a:txBody>
                  <a:tcPr marL="111443" marR="111443" marT="55722" marB="55722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2100" dirty="0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0.9440</a:t>
                      </a:r>
                    </a:p>
                  </a:txBody>
                  <a:tcPr marL="111443" marR="111443" marT="55722" marB="55722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2100" dirty="0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2.3950e-04</a:t>
                      </a:r>
                    </a:p>
                  </a:txBody>
                  <a:tcPr marL="111443" marR="111443" marT="55722" marB="55722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2100" dirty="0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0.9475</a:t>
                      </a:r>
                    </a:p>
                  </a:txBody>
                  <a:tcPr marL="111443" marR="111443" marT="55722" marB="55722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2100" dirty="0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79.86%</a:t>
                      </a:r>
                    </a:p>
                  </a:txBody>
                  <a:tcPr marL="111443" marR="111443" marT="55722" marB="55722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42603032"/>
                  </a:ext>
                </a:extLst>
              </a:tr>
              <a:tr h="742205">
                <a:tc>
                  <a:txBody>
                    <a:bodyPr/>
                    <a:lstStyle/>
                    <a:p>
                      <a:pPr algn="ctr" fontAlgn="t"/>
                      <a:r>
                        <a:rPr lang="en-US" sz="2100" u="none" strike="noStrike" dirty="0" err="1">
                          <a:solidFill>
                            <a:srgbClr val="56A889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Xception</a:t>
                      </a:r>
                      <a:endParaRPr lang="en-US" sz="2100" dirty="0">
                        <a:solidFill>
                          <a:srgbClr val="56A889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11443" marR="111443" marT="55722" marB="55722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100" dirty="0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0.0429</a:t>
                      </a:r>
                    </a:p>
                  </a:txBody>
                  <a:tcPr marL="111443" marR="111443" marT="55722" marB="55722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2100" dirty="0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0.9842</a:t>
                      </a:r>
                    </a:p>
                  </a:txBody>
                  <a:tcPr marL="111443" marR="111443" marT="55722" marB="55722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2100" dirty="0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9.8779e-11</a:t>
                      </a:r>
                    </a:p>
                  </a:txBody>
                  <a:tcPr marL="111443" marR="111443" marT="55722" marB="55722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2100" dirty="0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0.9780</a:t>
                      </a:r>
                    </a:p>
                  </a:txBody>
                  <a:tcPr marL="111443" marR="111443" marT="55722" marB="55722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2100" dirty="0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80.49%</a:t>
                      </a:r>
                    </a:p>
                  </a:txBody>
                  <a:tcPr marL="111443" marR="111443" marT="55722" marB="55722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8213978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F64E0A14-C2D1-4C53-91A5-71F40C761D31}"/>
              </a:ext>
            </a:extLst>
          </p:cNvPr>
          <p:cNvSpPr txBox="1"/>
          <p:nvPr/>
        </p:nvSpPr>
        <p:spPr>
          <a:xfrm>
            <a:off x="3573775" y="2857500"/>
            <a:ext cx="4274825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모델 학습 결과</a:t>
            </a:r>
            <a:endParaRPr lang="en-US" altLang="ko-KR" sz="5000" dirty="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  <a:p>
            <a:pPr algn="ctr"/>
            <a:r>
              <a:rPr lang="en-US" altLang="ko-KR" sz="28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(Dropout 80%)</a:t>
            </a:r>
            <a:endParaRPr lang="ko-KR" altLang="en-US" sz="2800" dirty="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4973AE32-1F04-43C6-8220-D49ED3C3ED1B}"/>
              </a:ext>
            </a:extLst>
          </p:cNvPr>
          <p:cNvGrpSpPr/>
          <p:nvPr/>
        </p:nvGrpSpPr>
        <p:grpSpPr>
          <a:xfrm>
            <a:off x="-72667" y="-95304"/>
            <a:ext cx="18433180" cy="2160000"/>
            <a:chOff x="-72667" y="-95304"/>
            <a:chExt cx="18433180" cy="2160000"/>
          </a:xfrm>
        </p:grpSpPr>
        <p:grpSp>
          <p:nvGrpSpPr>
            <p:cNvPr id="15" name="그룹 1001">
              <a:extLst>
                <a:ext uri="{FF2B5EF4-FFF2-40B4-BE49-F238E27FC236}">
                  <a16:creationId xmlns:a16="http://schemas.microsoft.com/office/drawing/2014/main" id="{3010C2F7-D92A-4508-8871-1BA5FAF59158}"/>
                </a:ext>
              </a:extLst>
            </p:cNvPr>
            <p:cNvGrpSpPr/>
            <p:nvPr/>
          </p:nvGrpSpPr>
          <p:grpSpPr>
            <a:xfrm>
              <a:off x="-72667" y="-95304"/>
              <a:ext cx="18433180" cy="2160000"/>
              <a:chOff x="-72667" y="-95304"/>
              <a:chExt cx="18433180" cy="2160000"/>
            </a:xfrm>
          </p:grpSpPr>
          <p:pic>
            <p:nvPicPr>
              <p:cNvPr id="19" name="Object 2">
                <a:extLst>
                  <a:ext uri="{FF2B5EF4-FFF2-40B4-BE49-F238E27FC236}">
                    <a16:creationId xmlns:a16="http://schemas.microsoft.com/office/drawing/2014/main" id="{6EC2421F-4503-4971-A8AA-3EF3B4DFFA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-72667" y="-95304"/>
                <a:ext cx="18433180" cy="2160000"/>
              </a:xfrm>
              <a:prstGeom prst="rect">
                <a:avLst/>
              </a:prstGeom>
            </p:spPr>
          </p:pic>
        </p:grp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E244F855-E0C2-464E-9DCD-86689E123C2D}"/>
                </a:ext>
              </a:extLst>
            </p:cNvPr>
            <p:cNvGrpSpPr/>
            <p:nvPr/>
          </p:nvGrpSpPr>
          <p:grpSpPr>
            <a:xfrm>
              <a:off x="1469441" y="508985"/>
              <a:ext cx="15294546" cy="900715"/>
              <a:chOff x="1469441" y="508985"/>
              <a:chExt cx="15294546" cy="900715"/>
            </a:xfrm>
          </p:grpSpPr>
          <p:sp>
            <p:nvSpPr>
              <p:cNvPr id="17" name="Object 5">
                <a:extLst>
                  <a:ext uri="{FF2B5EF4-FFF2-40B4-BE49-F238E27FC236}">
                    <a16:creationId xmlns:a16="http://schemas.microsoft.com/office/drawing/2014/main" id="{C74AC2C1-4F2F-4A9C-B931-D0AFE9559881}"/>
                  </a:ext>
                </a:extLst>
              </p:cNvPr>
              <p:cNvSpPr txBox="1"/>
              <p:nvPr/>
            </p:nvSpPr>
            <p:spPr>
              <a:xfrm>
                <a:off x="1469441" y="508985"/>
                <a:ext cx="1578559" cy="771345"/>
              </a:xfrm>
              <a:prstGeom prst="rect">
                <a:avLst/>
              </a:prstGeom>
              <a:noFill/>
            </p:spPr>
            <p:txBody>
              <a:bodyPr wrap="square" rtlCol="0" anchor="ctr"/>
              <a:lstStyle/>
              <a:p>
                <a:r>
                  <a:rPr lang="en-US" sz="5500" kern="0" spc="-200" dirty="0">
                    <a:solidFill>
                      <a:schemeClr val="bg1"/>
                    </a:solidFill>
                    <a:latin typeface="에스코어 드림 4" pitchFamily="34" charset="0"/>
                    <a:cs typeface="에스코어 드림 4" pitchFamily="34" charset="0"/>
                  </a:rPr>
                  <a:t>04</a:t>
                </a:r>
                <a:endParaRPr lang="en-US" sz="55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8" name="Object 8">
                <a:extLst>
                  <a:ext uri="{FF2B5EF4-FFF2-40B4-BE49-F238E27FC236}">
                    <a16:creationId xmlns:a16="http://schemas.microsoft.com/office/drawing/2014/main" id="{2E8323E8-A1BD-4272-BB94-EA2BC46B352C}"/>
                  </a:ext>
                </a:extLst>
              </p:cNvPr>
              <p:cNvSpPr txBox="1"/>
              <p:nvPr/>
            </p:nvSpPr>
            <p:spPr>
              <a:xfrm>
                <a:off x="10591801" y="556349"/>
                <a:ext cx="6172186" cy="853351"/>
              </a:xfrm>
              <a:prstGeom prst="rect">
                <a:avLst/>
              </a:prstGeom>
              <a:noFill/>
            </p:spPr>
            <p:txBody>
              <a:bodyPr wrap="square" rtlCol="0" anchor="ctr"/>
              <a:lstStyle/>
              <a:p>
                <a:pPr algn="r"/>
                <a:r>
                  <a:rPr lang="ko-KR" altLang="en-US" sz="3500" kern="0" spc="-100" dirty="0">
                    <a:solidFill>
                      <a:schemeClr val="bg1"/>
                    </a:solidFill>
                    <a:latin typeface="에스코어 드림 2 ExtraLight" panose="020B0203030302020204" pitchFamily="34" charset="-127"/>
                    <a:ea typeface="에스코어 드림 2 ExtraLight" panose="020B0203030302020204" pitchFamily="34" charset="-127"/>
                    <a:cs typeface="에스코어 드림 2" pitchFamily="34" charset="0"/>
                  </a:rPr>
                  <a:t>프로젝트 수행과정</a:t>
                </a:r>
                <a:r>
                  <a:rPr lang="en-US" altLang="ko-KR" sz="3500" kern="0" spc="-100" dirty="0">
                    <a:solidFill>
                      <a:schemeClr val="bg1"/>
                    </a:solidFill>
                    <a:latin typeface="에스코어 드림 2 ExtraLight" panose="020B0203030302020204" pitchFamily="34" charset="-127"/>
                    <a:ea typeface="에스코어 드림 2 ExtraLight" panose="020B0203030302020204" pitchFamily="34" charset="-127"/>
                    <a:cs typeface="에스코어 드림 2" pitchFamily="34" charset="0"/>
                  </a:rPr>
                  <a:t>/</a:t>
                </a:r>
                <a:r>
                  <a:rPr lang="ko-KR" altLang="en-US" sz="3500" kern="0" spc="-100" dirty="0">
                    <a:solidFill>
                      <a:schemeClr val="bg1"/>
                    </a:solidFill>
                    <a:latin typeface="에스코어 드림 2 ExtraLight" panose="020B0203030302020204" pitchFamily="34" charset="-127"/>
                    <a:ea typeface="에스코어 드림 2 ExtraLight" panose="020B0203030302020204" pitchFamily="34" charset="-127"/>
                    <a:cs typeface="에스코어 드림 2" pitchFamily="34" charset="0"/>
                  </a:rPr>
                  <a:t>결과</a:t>
                </a:r>
                <a:endParaRPr lang="en-US" altLang="ko-KR" sz="3500" kern="0" spc="-100" dirty="0">
                  <a:solidFill>
                    <a:schemeClr val="bg1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에스코어 드림 2" pitchFamily="34" charset="0"/>
                </a:endParaRPr>
              </a:p>
              <a:p>
                <a:pPr algn="r"/>
                <a:r>
                  <a:rPr lang="en-US" sz="2500" kern="0" spc="-100" dirty="0">
                    <a:solidFill>
                      <a:schemeClr val="bg1"/>
                    </a:solidFill>
                    <a:latin typeface="에스코어 드림 2 ExtraLight" panose="020B0203030302020204" pitchFamily="34" charset="-127"/>
                    <a:ea typeface="에스코어 드림 2 ExtraLight" panose="020B0203030302020204" pitchFamily="34" charset="-127"/>
                  </a:rPr>
                  <a:t>-</a:t>
                </a:r>
                <a:r>
                  <a:rPr lang="ko-KR" altLang="en-US" sz="2500" kern="0" spc="-100" dirty="0">
                    <a:solidFill>
                      <a:schemeClr val="bg1"/>
                    </a:solidFill>
                    <a:latin typeface="에스코어 드림 2 ExtraLight" panose="020B0203030302020204" pitchFamily="34" charset="-127"/>
                    <a:ea typeface="에스코어 드림 2 ExtraLight" panose="020B0203030302020204" pitchFamily="34" charset="-127"/>
                  </a:rPr>
                  <a:t> 데이터 분석</a:t>
                </a:r>
                <a:endParaRPr lang="en-US" sz="2500" dirty="0">
                  <a:solidFill>
                    <a:schemeClr val="bg1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401178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5BCD2077-7BD3-44B3-A856-58A8A5989E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0151737"/>
              </p:ext>
            </p:extLst>
          </p:nvPr>
        </p:nvGraphicFramePr>
        <p:xfrm>
          <a:off x="3531646" y="4099475"/>
          <a:ext cx="11224554" cy="371102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51444">
                  <a:extLst>
                    <a:ext uri="{9D8B030D-6E8A-4147-A177-3AD203B41FA5}">
                      <a16:colId xmlns:a16="http://schemas.microsoft.com/office/drawing/2014/main" val="1283392642"/>
                    </a:ext>
                  </a:extLst>
                </a:gridCol>
                <a:gridCol w="1578800">
                  <a:extLst>
                    <a:ext uri="{9D8B030D-6E8A-4147-A177-3AD203B41FA5}">
                      <a16:colId xmlns:a16="http://schemas.microsoft.com/office/drawing/2014/main" val="1271858860"/>
                    </a:ext>
                  </a:extLst>
                </a:gridCol>
                <a:gridCol w="1746462">
                  <a:extLst>
                    <a:ext uri="{9D8B030D-6E8A-4147-A177-3AD203B41FA5}">
                      <a16:colId xmlns:a16="http://schemas.microsoft.com/office/drawing/2014/main" val="3344869313"/>
                    </a:ext>
                  </a:extLst>
                </a:gridCol>
                <a:gridCol w="1802349">
                  <a:extLst>
                    <a:ext uri="{9D8B030D-6E8A-4147-A177-3AD203B41FA5}">
                      <a16:colId xmlns:a16="http://schemas.microsoft.com/office/drawing/2014/main" val="2311750990"/>
                    </a:ext>
                  </a:extLst>
                </a:gridCol>
                <a:gridCol w="1872206">
                  <a:extLst>
                    <a:ext uri="{9D8B030D-6E8A-4147-A177-3AD203B41FA5}">
                      <a16:colId xmlns:a16="http://schemas.microsoft.com/office/drawing/2014/main" val="3065488259"/>
                    </a:ext>
                  </a:extLst>
                </a:gridCol>
                <a:gridCol w="1573293">
                  <a:extLst>
                    <a:ext uri="{9D8B030D-6E8A-4147-A177-3AD203B41FA5}">
                      <a16:colId xmlns:a16="http://schemas.microsoft.com/office/drawing/2014/main" val="3173572793"/>
                    </a:ext>
                  </a:extLst>
                </a:gridCol>
              </a:tblGrid>
              <a:tr h="74220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모델</a:t>
                      </a:r>
                    </a:p>
                  </a:txBody>
                  <a:tcPr marL="111443" marR="111443" marT="55722" marB="55722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LOSS</a:t>
                      </a:r>
                      <a:endParaRPr lang="ko-KR" altLang="en-US" sz="21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11443" marR="111443" marT="55722" marB="55722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ACC</a:t>
                      </a:r>
                      <a:endParaRPr lang="ko-KR" altLang="en-US" sz="21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11443" marR="111443" marT="55722" marB="55722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VAL_LOSS</a:t>
                      </a:r>
                      <a:endParaRPr lang="ko-KR" altLang="en-US" sz="21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11443" marR="111443" marT="55722" marB="55722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VAL_ACC</a:t>
                      </a:r>
                      <a:endParaRPr lang="ko-KR" altLang="en-US" sz="21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11443" marR="111443" marT="55722" marB="55722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TEST_ACC</a:t>
                      </a:r>
                      <a:endParaRPr lang="ko-KR" altLang="en-US" sz="21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11443" marR="111443" marT="55722" marB="55722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3488137"/>
                  </a:ext>
                </a:extLst>
              </a:tr>
              <a:tr h="742205">
                <a:tc>
                  <a:txBody>
                    <a:bodyPr/>
                    <a:lstStyle/>
                    <a:p>
                      <a:pPr algn="ctr" fontAlgn="t"/>
                      <a:r>
                        <a:rPr lang="en-US" sz="2100" u="none" strike="noStrike" dirty="0">
                          <a:solidFill>
                            <a:srgbClr val="56A889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hlinkClick r:id="rId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InceptionResNetV2</a:t>
                      </a:r>
                      <a:endParaRPr lang="en-US" sz="2100" dirty="0">
                        <a:solidFill>
                          <a:srgbClr val="56A889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11443" marR="111443" marT="55722" marB="55722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100" dirty="0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0.0126</a:t>
                      </a:r>
                    </a:p>
                  </a:txBody>
                  <a:tcPr marL="111443" marR="111443" marT="55722" marB="55722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2100" dirty="0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0.9954</a:t>
                      </a:r>
                    </a:p>
                  </a:txBody>
                  <a:tcPr marL="111443" marR="111443" marT="55722" marB="55722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2100" dirty="0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1.0681e-13</a:t>
                      </a:r>
                    </a:p>
                  </a:txBody>
                  <a:tcPr marL="111443" marR="111443" marT="55722" marB="55722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2100" dirty="0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0.9835</a:t>
                      </a:r>
                    </a:p>
                  </a:txBody>
                  <a:tcPr marL="111443" marR="111443" marT="55722" marB="55722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2100" dirty="0">
                          <a:solidFill>
                            <a:srgbClr val="F06156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89.98%</a:t>
                      </a:r>
                    </a:p>
                  </a:txBody>
                  <a:tcPr marL="111443" marR="111443" marT="55722" marB="55722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616481"/>
                  </a:ext>
                </a:extLst>
              </a:tr>
              <a:tr h="742205">
                <a:tc>
                  <a:txBody>
                    <a:bodyPr/>
                    <a:lstStyle/>
                    <a:p>
                      <a:pPr algn="ctr" fontAlgn="t"/>
                      <a:r>
                        <a:rPr lang="en-US" sz="2100" u="none" strike="noStrike" dirty="0">
                          <a:solidFill>
                            <a:srgbClr val="56A889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MobileNetV2</a:t>
                      </a:r>
                      <a:endParaRPr lang="en-US" sz="2100" dirty="0">
                        <a:solidFill>
                          <a:srgbClr val="56A889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11443" marR="111443" marT="55722" marB="55722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100" dirty="0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0.0636</a:t>
                      </a:r>
                    </a:p>
                  </a:txBody>
                  <a:tcPr marL="111443" marR="111443" marT="55722" marB="55722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2100" dirty="0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0.9733</a:t>
                      </a:r>
                    </a:p>
                  </a:txBody>
                  <a:tcPr marL="111443" marR="111443" marT="55722" marB="55722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2100" dirty="0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0.0023</a:t>
                      </a:r>
                    </a:p>
                  </a:txBody>
                  <a:tcPr marL="111443" marR="111443" marT="55722" marB="55722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2100" dirty="0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0.9639</a:t>
                      </a:r>
                    </a:p>
                  </a:txBody>
                  <a:tcPr marL="111443" marR="111443" marT="55722" marB="55722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2100" dirty="0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79.71%</a:t>
                      </a:r>
                    </a:p>
                  </a:txBody>
                  <a:tcPr marL="111443" marR="111443" marT="55722" marB="55722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59493173"/>
                  </a:ext>
                </a:extLst>
              </a:tr>
              <a:tr h="742205">
                <a:tc>
                  <a:txBody>
                    <a:bodyPr/>
                    <a:lstStyle/>
                    <a:p>
                      <a:pPr algn="ctr" fontAlgn="t"/>
                      <a:r>
                        <a:rPr lang="en-US" sz="2100" u="none" strike="noStrike" dirty="0">
                          <a:solidFill>
                            <a:srgbClr val="56A889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NASNetMobile</a:t>
                      </a:r>
                      <a:endParaRPr lang="en-US" sz="2100" dirty="0">
                        <a:solidFill>
                          <a:srgbClr val="56A889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11443" marR="111443" marT="55722" marB="55722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100" dirty="0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0.1149</a:t>
                      </a:r>
                    </a:p>
                  </a:txBody>
                  <a:tcPr marL="111443" marR="111443" marT="55722" marB="55722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2100" dirty="0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0.9492</a:t>
                      </a:r>
                    </a:p>
                  </a:txBody>
                  <a:tcPr marL="111443" marR="111443" marT="55722" marB="55722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2100" dirty="0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0.1183</a:t>
                      </a:r>
                    </a:p>
                  </a:txBody>
                  <a:tcPr marL="111443" marR="111443" marT="55722" marB="55722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2100" dirty="0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0.9514</a:t>
                      </a:r>
                    </a:p>
                  </a:txBody>
                  <a:tcPr marL="111443" marR="111443" marT="55722" marB="55722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2100" dirty="0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79.77%</a:t>
                      </a:r>
                    </a:p>
                  </a:txBody>
                  <a:tcPr marL="111443" marR="111443" marT="55722" marB="55722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42603032"/>
                  </a:ext>
                </a:extLst>
              </a:tr>
              <a:tr h="742205">
                <a:tc>
                  <a:txBody>
                    <a:bodyPr/>
                    <a:lstStyle/>
                    <a:p>
                      <a:pPr algn="ctr" fontAlgn="t"/>
                      <a:r>
                        <a:rPr lang="en-US" sz="2100" u="none" strike="noStrike" dirty="0" err="1">
                          <a:solidFill>
                            <a:srgbClr val="56A889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Xception</a:t>
                      </a:r>
                      <a:endParaRPr lang="en-US" sz="2100" dirty="0">
                        <a:solidFill>
                          <a:srgbClr val="56A889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11443" marR="111443" marT="55722" marB="55722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100" dirty="0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0.0807</a:t>
                      </a:r>
                    </a:p>
                  </a:txBody>
                  <a:tcPr marL="111443" marR="111443" marT="55722" marB="55722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2100" dirty="0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0.9653</a:t>
                      </a:r>
                    </a:p>
                  </a:txBody>
                  <a:tcPr marL="111443" marR="111443" marT="55722" marB="55722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2100" dirty="0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2.6611e-06</a:t>
                      </a:r>
                    </a:p>
                  </a:txBody>
                  <a:tcPr marL="111443" marR="111443" marT="55722" marB="55722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2100" dirty="0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0.9646</a:t>
                      </a:r>
                    </a:p>
                  </a:txBody>
                  <a:tcPr marL="111443" marR="111443" marT="55722" marB="55722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2100" dirty="0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84.46%</a:t>
                      </a:r>
                    </a:p>
                  </a:txBody>
                  <a:tcPr marL="111443" marR="111443" marT="55722" marB="55722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8213978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55B90C49-8617-4DCA-9885-B277504D88B5}"/>
              </a:ext>
            </a:extLst>
          </p:cNvPr>
          <p:cNvSpPr txBox="1"/>
          <p:nvPr/>
        </p:nvSpPr>
        <p:spPr>
          <a:xfrm>
            <a:off x="6025548" y="7817703"/>
            <a:ext cx="62367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모델 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8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 중 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Test Acc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가 </a:t>
            </a:r>
            <a:r>
              <a:rPr lang="en-US" altLang="ko-KR" sz="2400" dirty="0">
                <a:solidFill>
                  <a:srgbClr val="F0615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89.98%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로 가장 높은 </a:t>
            </a:r>
            <a:r>
              <a:rPr lang="en-US" altLang="ko-KR" sz="2400" dirty="0">
                <a:solidFill>
                  <a:srgbClr val="56A88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InceptionResNetV2 (Dropout 50%)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로 선정</a:t>
            </a:r>
          </a:p>
        </p:txBody>
      </p:sp>
      <p:sp>
        <p:nvSpPr>
          <p:cNvPr id="16" name="Object 8">
            <a:extLst>
              <a:ext uri="{FF2B5EF4-FFF2-40B4-BE49-F238E27FC236}">
                <a16:creationId xmlns:a16="http://schemas.microsoft.com/office/drawing/2014/main" id="{FB4C0EE5-4585-46E7-823F-09E167B5F704}"/>
              </a:ext>
            </a:extLst>
          </p:cNvPr>
          <p:cNvSpPr txBox="1"/>
          <p:nvPr/>
        </p:nvSpPr>
        <p:spPr>
          <a:xfrm>
            <a:off x="12128693" y="556349"/>
            <a:ext cx="4635293" cy="853351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r>
              <a:rPr lang="ko-KR" altLang="en-US" sz="3500" kern="0" spc="-100" dirty="0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에스코어 드림 2" pitchFamily="34" charset="0"/>
              </a:rPr>
              <a:t>프로젝트 수행과정</a:t>
            </a:r>
            <a:r>
              <a:rPr lang="en-US" altLang="ko-KR" sz="3500" kern="0" spc="-100" dirty="0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에스코어 드림 2" pitchFamily="34" charset="0"/>
              </a:rPr>
              <a:t>/</a:t>
            </a:r>
            <a:r>
              <a:rPr lang="ko-KR" altLang="en-US" sz="3500" kern="0" spc="-100" dirty="0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에스코어 드림 2" pitchFamily="34" charset="0"/>
              </a:rPr>
              <a:t>결과</a:t>
            </a:r>
            <a:endParaRPr lang="en-US" altLang="ko-KR" sz="3500" kern="0" spc="-100" dirty="0">
              <a:solidFill>
                <a:schemeClr val="bg1"/>
              </a:solidFill>
              <a:latin typeface="에스코어 드림 2 ExtraLight" panose="020B0203030302020204" pitchFamily="34" charset="-127"/>
              <a:ea typeface="에스코어 드림 2 ExtraLight" panose="020B0203030302020204" pitchFamily="34" charset="-127"/>
              <a:cs typeface="에스코어 드림 2" pitchFamily="34" charset="0"/>
            </a:endParaRPr>
          </a:p>
          <a:p>
            <a:pPr algn="ctr"/>
            <a:r>
              <a:rPr lang="en-US" sz="2500" kern="0" spc="-100" dirty="0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-</a:t>
            </a:r>
            <a:r>
              <a:rPr lang="ko-KR" altLang="en-US" sz="2500" kern="0" spc="-100" dirty="0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 데이터 분석</a:t>
            </a:r>
            <a:endParaRPr lang="en-US" sz="2500" dirty="0">
              <a:solidFill>
                <a:schemeClr val="bg1"/>
              </a:solidFill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5F15C11-F475-40E0-98D6-B429347F7CE4}"/>
              </a:ext>
            </a:extLst>
          </p:cNvPr>
          <p:cNvSpPr txBox="1"/>
          <p:nvPr/>
        </p:nvSpPr>
        <p:spPr>
          <a:xfrm>
            <a:off x="3573775" y="2857500"/>
            <a:ext cx="4274825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모델 학습 결과</a:t>
            </a:r>
            <a:endParaRPr lang="en-US" altLang="ko-KR" sz="5000" dirty="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  <a:p>
            <a:pPr algn="ctr"/>
            <a:r>
              <a:rPr lang="en-US" altLang="ko-KR" sz="28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(Dropout 50%)</a:t>
            </a:r>
            <a:endParaRPr lang="ko-KR" altLang="en-US" sz="2800" dirty="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5ECB26F0-6321-4351-8257-B8CBB44409C3}"/>
              </a:ext>
            </a:extLst>
          </p:cNvPr>
          <p:cNvGrpSpPr/>
          <p:nvPr/>
        </p:nvGrpSpPr>
        <p:grpSpPr>
          <a:xfrm>
            <a:off x="-72667" y="-95304"/>
            <a:ext cx="18433180" cy="2160000"/>
            <a:chOff x="-72667" y="-95304"/>
            <a:chExt cx="18433180" cy="2160000"/>
          </a:xfrm>
        </p:grpSpPr>
        <p:grpSp>
          <p:nvGrpSpPr>
            <p:cNvPr id="13" name="그룹 1001">
              <a:extLst>
                <a:ext uri="{FF2B5EF4-FFF2-40B4-BE49-F238E27FC236}">
                  <a16:creationId xmlns:a16="http://schemas.microsoft.com/office/drawing/2014/main" id="{E17B7416-9939-4F78-BCD1-FC1E9E4D162E}"/>
                </a:ext>
              </a:extLst>
            </p:cNvPr>
            <p:cNvGrpSpPr/>
            <p:nvPr/>
          </p:nvGrpSpPr>
          <p:grpSpPr>
            <a:xfrm>
              <a:off x="-72667" y="-95304"/>
              <a:ext cx="18433180" cy="2160000"/>
              <a:chOff x="-72667" y="-95304"/>
              <a:chExt cx="18433180" cy="2160000"/>
            </a:xfrm>
          </p:grpSpPr>
          <p:pic>
            <p:nvPicPr>
              <p:cNvPr id="19" name="Object 2">
                <a:extLst>
                  <a:ext uri="{FF2B5EF4-FFF2-40B4-BE49-F238E27FC236}">
                    <a16:creationId xmlns:a16="http://schemas.microsoft.com/office/drawing/2014/main" id="{E5658E02-A58C-4AA1-A2F3-5CABC51DEA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-72667" y="-95304"/>
                <a:ext cx="18433180" cy="2160000"/>
              </a:xfrm>
              <a:prstGeom prst="rect">
                <a:avLst/>
              </a:prstGeom>
            </p:spPr>
          </p:pic>
        </p:grp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C9469425-07F7-4435-8FD3-D569744524B4}"/>
                </a:ext>
              </a:extLst>
            </p:cNvPr>
            <p:cNvGrpSpPr/>
            <p:nvPr/>
          </p:nvGrpSpPr>
          <p:grpSpPr>
            <a:xfrm>
              <a:off x="1469441" y="508985"/>
              <a:ext cx="15294546" cy="900715"/>
              <a:chOff x="1469441" y="508985"/>
              <a:chExt cx="15294546" cy="900715"/>
            </a:xfrm>
          </p:grpSpPr>
          <p:sp>
            <p:nvSpPr>
              <p:cNvPr id="17" name="Object 5">
                <a:extLst>
                  <a:ext uri="{FF2B5EF4-FFF2-40B4-BE49-F238E27FC236}">
                    <a16:creationId xmlns:a16="http://schemas.microsoft.com/office/drawing/2014/main" id="{1DE54694-5326-452F-905E-0EC196447E41}"/>
                  </a:ext>
                </a:extLst>
              </p:cNvPr>
              <p:cNvSpPr txBox="1"/>
              <p:nvPr/>
            </p:nvSpPr>
            <p:spPr>
              <a:xfrm>
                <a:off x="1469441" y="508985"/>
                <a:ext cx="1578559" cy="771345"/>
              </a:xfrm>
              <a:prstGeom prst="rect">
                <a:avLst/>
              </a:prstGeom>
              <a:noFill/>
            </p:spPr>
            <p:txBody>
              <a:bodyPr wrap="square" rtlCol="0" anchor="ctr"/>
              <a:lstStyle/>
              <a:p>
                <a:r>
                  <a:rPr lang="en-US" sz="5500" kern="0" spc="-200" dirty="0">
                    <a:solidFill>
                      <a:schemeClr val="bg1"/>
                    </a:solidFill>
                    <a:latin typeface="에스코어 드림 4" pitchFamily="34" charset="0"/>
                    <a:cs typeface="에스코어 드림 4" pitchFamily="34" charset="0"/>
                  </a:rPr>
                  <a:t>04</a:t>
                </a:r>
                <a:endParaRPr lang="en-US" sz="55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8" name="Object 8">
                <a:extLst>
                  <a:ext uri="{FF2B5EF4-FFF2-40B4-BE49-F238E27FC236}">
                    <a16:creationId xmlns:a16="http://schemas.microsoft.com/office/drawing/2014/main" id="{65C15001-9760-4FD6-8CD0-AD15208A46FF}"/>
                  </a:ext>
                </a:extLst>
              </p:cNvPr>
              <p:cNvSpPr txBox="1"/>
              <p:nvPr/>
            </p:nvSpPr>
            <p:spPr>
              <a:xfrm>
                <a:off x="10591801" y="556349"/>
                <a:ext cx="6172186" cy="853351"/>
              </a:xfrm>
              <a:prstGeom prst="rect">
                <a:avLst/>
              </a:prstGeom>
              <a:noFill/>
            </p:spPr>
            <p:txBody>
              <a:bodyPr wrap="square" rtlCol="0" anchor="ctr"/>
              <a:lstStyle/>
              <a:p>
                <a:pPr algn="r"/>
                <a:r>
                  <a:rPr lang="ko-KR" altLang="en-US" sz="3500" kern="0" spc="-100" dirty="0">
                    <a:solidFill>
                      <a:schemeClr val="bg1"/>
                    </a:solidFill>
                    <a:latin typeface="에스코어 드림 2 ExtraLight" panose="020B0203030302020204" pitchFamily="34" charset="-127"/>
                    <a:ea typeface="에스코어 드림 2 ExtraLight" panose="020B0203030302020204" pitchFamily="34" charset="-127"/>
                    <a:cs typeface="에스코어 드림 2" pitchFamily="34" charset="0"/>
                  </a:rPr>
                  <a:t>프로젝트 수행과정</a:t>
                </a:r>
                <a:r>
                  <a:rPr lang="en-US" altLang="ko-KR" sz="3500" kern="0" spc="-100" dirty="0">
                    <a:solidFill>
                      <a:schemeClr val="bg1"/>
                    </a:solidFill>
                    <a:latin typeface="에스코어 드림 2 ExtraLight" panose="020B0203030302020204" pitchFamily="34" charset="-127"/>
                    <a:ea typeface="에스코어 드림 2 ExtraLight" panose="020B0203030302020204" pitchFamily="34" charset="-127"/>
                    <a:cs typeface="에스코어 드림 2" pitchFamily="34" charset="0"/>
                  </a:rPr>
                  <a:t>/</a:t>
                </a:r>
                <a:r>
                  <a:rPr lang="ko-KR" altLang="en-US" sz="3500" kern="0" spc="-100" dirty="0">
                    <a:solidFill>
                      <a:schemeClr val="bg1"/>
                    </a:solidFill>
                    <a:latin typeface="에스코어 드림 2 ExtraLight" panose="020B0203030302020204" pitchFamily="34" charset="-127"/>
                    <a:ea typeface="에스코어 드림 2 ExtraLight" panose="020B0203030302020204" pitchFamily="34" charset="-127"/>
                    <a:cs typeface="에스코어 드림 2" pitchFamily="34" charset="0"/>
                  </a:rPr>
                  <a:t>결과</a:t>
                </a:r>
                <a:endParaRPr lang="en-US" altLang="ko-KR" sz="3500" kern="0" spc="-100" dirty="0">
                  <a:solidFill>
                    <a:schemeClr val="bg1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에스코어 드림 2" pitchFamily="34" charset="0"/>
                </a:endParaRPr>
              </a:p>
              <a:p>
                <a:pPr algn="r"/>
                <a:r>
                  <a:rPr lang="en-US" sz="2500" kern="0" spc="-100" dirty="0">
                    <a:solidFill>
                      <a:schemeClr val="bg1"/>
                    </a:solidFill>
                    <a:latin typeface="에스코어 드림 2 ExtraLight" panose="020B0203030302020204" pitchFamily="34" charset="-127"/>
                    <a:ea typeface="에스코어 드림 2 ExtraLight" panose="020B0203030302020204" pitchFamily="34" charset="-127"/>
                  </a:rPr>
                  <a:t>-</a:t>
                </a:r>
                <a:r>
                  <a:rPr lang="ko-KR" altLang="en-US" sz="2500" kern="0" spc="-100" dirty="0">
                    <a:solidFill>
                      <a:schemeClr val="bg1"/>
                    </a:solidFill>
                    <a:latin typeface="에스코어 드림 2 ExtraLight" panose="020B0203030302020204" pitchFamily="34" charset="-127"/>
                    <a:ea typeface="에스코어 드림 2 ExtraLight" panose="020B0203030302020204" pitchFamily="34" charset="-127"/>
                  </a:rPr>
                  <a:t> 데이터 분석</a:t>
                </a:r>
                <a:endParaRPr lang="en-US" sz="2500" dirty="0">
                  <a:solidFill>
                    <a:schemeClr val="bg1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993363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85668" y="235131"/>
            <a:ext cx="9531777" cy="10016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909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수행 과정 및 결과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496697" y="434002"/>
            <a:ext cx="675185" cy="6036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323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</a:t>
            </a:r>
            <a:endParaRPr lang="ko-KR" altLang="en-US" sz="3323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475A3E35-D88D-4FB2-A4DC-410E666D3A3E}"/>
              </a:ext>
            </a:extLst>
          </p:cNvPr>
          <p:cNvGrpSpPr/>
          <p:nvPr/>
        </p:nvGrpSpPr>
        <p:grpSpPr>
          <a:xfrm>
            <a:off x="1469441" y="508985"/>
            <a:ext cx="15294545" cy="900715"/>
            <a:chOff x="1469441" y="508985"/>
            <a:chExt cx="15294545" cy="900715"/>
          </a:xfrm>
        </p:grpSpPr>
        <p:sp>
          <p:nvSpPr>
            <p:cNvPr id="20" name="Object 5">
              <a:extLst>
                <a:ext uri="{FF2B5EF4-FFF2-40B4-BE49-F238E27FC236}">
                  <a16:creationId xmlns:a16="http://schemas.microsoft.com/office/drawing/2014/main" id="{98EB383D-16C5-41D7-A07D-87F8BDAA0F58}"/>
                </a:ext>
              </a:extLst>
            </p:cNvPr>
            <p:cNvSpPr txBox="1"/>
            <p:nvPr/>
          </p:nvSpPr>
          <p:spPr>
            <a:xfrm>
              <a:off x="1469441" y="508985"/>
              <a:ext cx="892759" cy="771345"/>
            </a:xfrm>
            <a:prstGeom prst="rect">
              <a:avLst/>
            </a:prstGeom>
            <a:noFill/>
          </p:spPr>
          <p:txBody>
            <a:bodyPr wrap="square" rtlCol="0" anchor="ctr"/>
            <a:lstStyle/>
            <a:p>
              <a:r>
                <a:rPr lang="en-US" sz="5500" kern="0" spc="-200" dirty="0">
                  <a:solidFill>
                    <a:schemeClr val="bg1"/>
                  </a:solidFill>
                  <a:latin typeface="에스코어 드림 4" pitchFamily="34" charset="0"/>
                  <a:cs typeface="에스코어 드림 4" pitchFamily="34" charset="0"/>
                </a:rPr>
                <a:t>04</a:t>
              </a:r>
              <a:endParaRPr lang="en-US" sz="5500" dirty="0">
                <a:solidFill>
                  <a:schemeClr val="bg1"/>
                </a:solidFill>
              </a:endParaRPr>
            </a:p>
          </p:txBody>
        </p:sp>
        <p:sp>
          <p:nvSpPr>
            <p:cNvPr id="22" name="Object 8">
              <a:extLst>
                <a:ext uri="{FF2B5EF4-FFF2-40B4-BE49-F238E27FC236}">
                  <a16:creationId xmlns:a16="http://schemas.microsoft.com/office/drawing/2014/main" id="{73384683-5A38-46A8-A0D2-604B6BA4D925}"/>
                </a:ext>
              </a:extLst>
            </p:cNvPr>
            <p:cNvSpPr txBox="1"/>
            <p:nvPr/>
          </p:nvSpPr>
          <p:spPr>
            <a:xfrm>
              <a:off x="12128693" y="556349"/>
              <a:ext cx="4635293" cy="853351"/>
            </a:xfrm>
            <a:prstGeom prst="rect">
              <a:avLst/>
            </a:prstGeom>
            <a:noFill/>
          </p:spPr>
          <p:txBody>
            <a:bodyPr wrap="square" rtlCol="0" anchor="ctr"/>
            <a:lstStyle/>
            <a:p>
              <a:r>
                <a:rPr lang="ko-KR" altLang="en-US" sz="3500" kern="0" spc="-100" dirty="0">
                  <a:solidFill>
                    <a:schemeClr val="bg1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에스코어 드림 2" pitchFamily="34" charset="0"/>
                </a:rPr>
                <a:t>프로젝트 수행과정</a:t>
              </a:r>
              <a:r>
                <a:rPr lang="en-US" altLang="ko-KR" sz="3500" kern="0" spc="-100" dirty="0">
                  <a:solidFill>
                    <a:schemeClr val="bg1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에스코어 드림 2" pitchFamily="34" charset="0"/>
                </a:rPr>
                <a:t>/</a:t>
              </a:r>
              <a:r>
                <a:rPr lang="ko-KR" altLang="en-US" sz="3500" kern="0" spc="-100" dirty="0">
                  <a:solidFill>
                    <a:schemeClr val="bg1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에스코어 드림 2" pitchFamily="34" charset="0"/>
                </a:rPr>
                <a:t>결과</a:t>
              </a:r>
              <a:endParaRPr lang="en-US" altLang="ko-KR" sz="3500" kern="0" spc="-100" dirty="0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에스코어 드림 2" pitchFamily="34" charset="0"/>
              </a:endParaRPr>
            </a:p>
            <a:p>
              <a:pPr algn="ctr"/>
              <a:r>
                <a:rPr lang="en-US" sz="2500" kern="0" spc="-100" dirty="0">
                  <a:solidFill>
                    <a:schemeClr val="bg1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</a:rPr>
                <a:t>-</a:t>
              </a:r>
              <a:r>
                <a:rPr lang="ko-KR" altLang="en-US" sz="2500" kern="0" spc="-100" dirty="0">
                  <a:solidFill>
                    <a:schemeClr val="bg1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</a:rPr>
                <a:t> 프론트엔드</a:t>
              </a:r>
              <a:endParaRPr lang="en-US" sz="2500" dirty="0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6B192D21-2018-4035-A265-88453CF9015D}"/>
              </a:ext>
            </a:extLst>
          </p:cNvPr>
          <p:cNvSpPr txBox="1"/>
          <p:nvPr/>
        </p:nvSpPr>
        <p:spPr>
          <a:xfrm>
            <a:off x="1469441" y="2369299"/>
            <a:ext cx="287396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홈 페이지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2900CE55-7E8E-49A7-A6E3-E27DFB0CF473}"/>
              </a:ext>
            </a:extLst>
          </p:cNvPr>
          <p:cNvSpPr/>
          <p:nvPr/>
        </p:nvSpPr>
        <p:spPr>
          <a:xfrm>
            <a:off x="3200398" y="7204235"/>
            <a:ext cx="1219202" cy="6095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83A0F0A6-8735-43C6-A794-EBF990423BEE}"/>
              </a:ext>
            </a:extLst>
          </p:cNvPr>
          <p:cNvCxnSpPr>
            <a:cxnSpLocks/>
            <a:stCxn id="45" idx="0"/>
            <a:endCxn id="15" idx="1"/>
          </p:cNvCxnSpPr>
          <p:nvPr/>
        </p:nvCxnSpPr>
        <p:spPr>
          <a:xfrm flipV="1">
            <a:off x="3809999" y="6004474"/>
            <a:ext cx="2426596" cy="1199761"/>
          </a:xfrm>
          <a:prstGeom prst="straightConnector1">
            <a:avLst/>
          </a:prstGeom>
          <a:ln w="44450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0A95C139-E19B-47CA-855C-E3D5717AF5D4}"/>
              </a:ext>
            </a:extLst>
          </p:cNvPr>
          <p:cNvGrpSpPr/>
          <p:nvPr/>
        </p:nvGrpSpPr>
        <p:grpSpPr>
          <a:xfrm>
            <a:off x="496697" y="2628579"/>
            <a:ext cx="17356836" cy="6492335"/>
            <a:chOff x="228600" y="2664578"/>
            <a:chExt cx="17356836" cy="6492335"/>
          </a:xfrm>
        </p:grpSpPr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E82977A7-38B0-4AAB-AB6E-128477A4E72C}"/>
                </a:ext>
              </a:extLst>
            </p:cNvPr>
            <p:cNvGrpSpPr/>
            <p:nvPr/>
          </p:nvGrpSpPr>
          <p:grpSpPr>
            <a:xfrm>
              <a:off x="228600" y="2664578"/>
              <a:ext cx="16114903" cy="6051254"/>
              <a:chOff x="733315" y="2664578"/>
              <a:chExt cx="16114903" cy="6051254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774BE4B-6638-4AC3-B884-7B1331478100}"/>
                  </a:ext>
                </a:extLst>
              </p:cNvPr>
              <p:cNvSpPr txBox="1"/>
              <p:nvPr/>
            </p:nvSpPr>
            <p:spPr>
              <a:xfrm>
                <a:off x="12346418" y="2752347"/>
                <a:ext cx="4501800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30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로그인 </a:t>
                </a:r>
                <a:r>
                  <a:rPr lang="en-US" altLang="ko-KR" sz="30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/ </a:t>
                </a:r>
                <a:r>
                  <a:rPr lang="ko-KR" altLang="en-US" sz="30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회원가입 페이지</a:t>
                </a:r>
              </a:p>
            </p:txBody>
          </p:sp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2FF0F5AA-0718-4341-B796-A21956AB7C54}"/>
                  </a:ext>
                </a:extLst>
              </p:cNvPr>
              <p:cNvGrpSpPr/>
              <p:nvPr/>
            </p:nvGrpSpPr>
            <p:grpSpPr>
              <a:xfrm>
                <a:off x="733315" y="3267072"/>
                <a:ext cx="7146036" cy="5448760"/>
                <a:chOff x="114894" y="2249661"/>
                <a:chExt cx="7146036" cy="5448760"/>
              </a:xfrm>
            </p:grpSpPr>
            <p:pic>
              <p:nvPicPr>
                <p:cNvPr id="8" name="그림 7">
                  <a:extLst>
                    <a:ext uri="{FF2B5EF4-FFF2-40B4-BE49-F238E27FC236}">
                      <a16:creationId xmlns:a16="http://schemas.microsoft.com/office/drawing/2014/main" id="{61C5DECB-4832-41EB-AE24-BA6D6969B2C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14894" y="2249661"/>
                  <a:ext cx="7146036" cy="5448760"/>
                </a:xfrm>
                <a:prstGeom prst="rect">
                  <a:avLst/>
                </a:prstGeom>
              </p:spPr>
            </p:pic>
            <p:sp>
              <p:nvSpPr>
                <p:cNvPr id="12" name="직사각형 11">
                  <a:extLst>
                    <a:ext uri="{FF2B5EF4-FFF2-40B4-BE49-F238E27FC236}">
                      <a16:creationId xmlns:a16="http://schemas.microsoft.com/office/drawing/2014/main" id="{76238490-1E73-47CC-9708-3D7EDE68DEA9}"/>
                    </a:ext>
                  </a:extLst>
                </p:cNvPr>
                <p:cNvSpPr/>
                <p:nvPr/>
              </p:nvSpPr>
              <p:spPr>
                <a:xfrm>
                  <a:off x="5321392" y="2623474"/>
                  <a:ext cx="1066800" cy="429092"/>
                </a:xfrm>
                <a:prstGeom prst="rect">
                  <a:avLst/>
                </a:prstGeom>
                <a:noFill/>
                <a:ln w="1016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pic>
            <p:nvPicPr>
              <p:cNvPr id="37" name="그림 36">
                <a:extLst>
                  <a:ext uri="{FF2B5EF4-FFF2-40B4-BE49-F238E27FC236}">
                    <a16:creationId xmlns:a16="http://schemas.microsoft.com/office/drawing/2014/main" id="{94A73261-718E-46DD-9C77-97035F6F86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409902" y="2664578"/>
                <a:ext cx="3888500" cy="1390589"/>
              </a:xfrm>
              <a:prstGeom prst="rect">
                <a:avLst/>
              </a:prstGeom>
            </p:spPr>
          </p:pic>
        </p:grpSp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BC28DB50-5529-4795-B6A4-7263B847A4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6059" t="22266" r="16794" b="11103"/>
            <a:stretch/>
          </p:blipFill>
          <p:spPr>
            <a:xfrm>
              <a:off x="5968498" y="4149474"/>
              <a:ext cx="7022711" cy="3781997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BAA34717-6A17-421F-9245-7D6FEFAF7C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6738" t="24876" r="18231" b="11103"/>
            <a:stretch/>
          </p:blipFill>
          <p:spPr>
            <a:xfrm>
              <a:off x="10439400" y="4713357"/>
              <a:ext cx="7146036" cy="3817994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1C1499F4-4B6E-499C-8213-970B6D9B456B}"/>
                </a:ext>
              </a:extLst>
            </p:cNvPr>
            <p:cNvSpPr txBox="1"/>
            <p:nvPr/>
          </p:nvSpPr>
          <p:spPr>
            <a:xfrm>
              <a:off x="8125167" y="7992884"/>
              <a:ext cx="4054550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5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동영상 업로드</a:t>
              </a: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85BE72C8-6BBE-4E3D-BC4D-6C068FBE5034}"/>
                </a:ext>
              </a:extLst>
            </p:cNvPr>
            <p:cNvSpPr/>
            <p:nvPr/>
          </p:nvSpPr>
          <p:spPr>
            <a:xfrm>
              <a:off x="8339079" y="6703828"/>
              <a:ext cx="2100321" cy="613752"/>
            </a:xfrm>
            <a:prstGeom prst="rect">
              <a:avLst/>
            </a:prstGeom>
            <a:noFill/>
            <a:ln w="1016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62" name="직선 화살표 연결선 61">
              <a:extLst>
                <a:ext uri="{FF2B5EF4-FFF2-40B4-BE49-F238E27FC236}">
                  <a16:creationId xmlns:a16="http://schemas.microsoft.com/office/drawing/2014/main" id="{F1D2BC1C-AFC1-45D0-B800-30370050CFDB}"/>
                </a:ext>
              </a:extLst>
            </p:cNvPr>
            <p:cNvCxnSpPr>
              <a:cxnSpLocks/>
              <a:stCxn id="61" idx="0"/>
            </p:cNvCxnSpPr>
            <p:nvPr/>
          </p:nvCxnSpPr>
          <p:spPr>
            <a:xfrm flipV="1">
              <a:off x="9389240" y="5676900"/>
              <a:ext cx="4174360" cy="1026928"/>
            </a:xfrm>
            <a:prstGeom prst="straightConnector1">
              <a:avLst/>
            </a:prstGeom>
            <a:ln w="101600">
              <a:solidFill>
                <a:srgbClr val="FF000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7B72B4BA-5918-4DA3-8BC1-8B053F4E2DF4}"/>
                </a:ext>
              </a:extLst>
            </p:cNvPr>
            <p:cNvSpPr txBox="1"/>
            <p:nvPr/>
          </p:nvSpPr>
          <p:spPr>
            <a:xfrm>
              <a:off x="12849922" y="8679859"/>
              <a:ext cx="2324991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5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딥페이크 판별 </a:t>
              </a:r>
            </a:p>
          </p:txBody>
        </p:sp>
      </p:grp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09F0EB9A-5624-4D70-B083-927F581FB74D}"/>
              </a:ext>
            </a:extLst>
          </p:cNvPr>
          <p:cNvCxnSpPr>
            <a:cxnSpLocks/>
            <a:stCxn id="12" idx="3"/>
            <a:endCxn id="37" idx="1"/>
          </p:cNvCxnSpPr>
          <p:nvPr/>
        </p:nvCxnSpPr>
        <p:spPr>
          <a:xfrm flipV="1">
            <a:off x="6769995" y="3323874"/>
            <a:ext cx="1403289" cy="495558"/>
          </a:xfrm>
          <a:prstGeom prst="straightConnector1">
            <a:avLst/>
          </a:prstGeom>
          <a:ln w="101600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9235E8BC-F640-44EF-9172-A095ED556D8C}"/>
              </a:ext>
            </a:extLst>
          </p:cNvPr>
          <p:cNvGrpSpPr/>
          <p:nvPr/>
        </p:nvGrpSpPr>
        <p:grpSpPr>
          <a:xfrm>
            <a:off x="-72667" y="-95304"/>
            <a:ext cx="18433180" cy="2160000"/>
            <a:chOff x="-72667" y="-95304"/>
            <a:chExt cx="18433180" cy="2160000"/>
          </a:xfrm>
        </p:grpSpPr>
        <p:grpSp>
          <p:nvGrpSpPr>
            <p:cNvPr id="34" name="그룹 1001">
              <a:extLst>
                <a:ext uri="{FF2B5EF4-FFF2-40B4-BE49-F238E27FC236}">
                  <a16:creationId xmlns:a16="http://schemas.microsoft.com/office/drawing/2014/main" id="{AFBA2F6A-CBF3-4032-BF3C-CAAB252BA493}"/>
                </a:ext>
              </a:extLst>
            </p:cNvPr>
            <p:cNvGrpSpPr/>
            <p:nvPr/>
          </p:nvGrpSpPr>
          <p:grpSpPr>
            <a:xfrm>
              <a:off x="-72667" y="-95304"/>
              <a:ext cx="18433180" cy="2160000"/>
              <a:chOff x="-72667" y="-95304"/>
              <a:chExt cx="18433180" cy="2160000"/>
            </a:xfrm>
          </p:grpSpPr>
          <p:pic>
            <p:nvPicPr>
              <p:cNvPr id="40" name="Object 2">
                <a:extLst>
                  <a:ext uri="{FF2B5EF4-FFF2-40B4-BE49-F238E27FC236}">
                    <a16:creationId xmlns:a16="http://schemas.microsoft.com/office/drawing/2014/main" id="{46734554-A210-406F-8F90-FD8A2F16BE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-72667" y="-95304"/>
                <a:ext cx="18433180" cy="2160000"/>
              </a:xfrm>
              <a:prstGeom prst="rect">
                <a:avLst/>
              </a:prstGeom>
            </p:spPr>
          </p:pic>
        </p:grpSp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A58132DD-6B9F-42E0-8375-BD49DB2296F3}"/>
                </a:ext>
              </a:extLst>
            </p:cNvPr>
            <p:cNvGrpSpPr/>
            <p:nvPr/>
          </p:nvGrpSpPr>
          <p:grpSpPr>
            <a:xfrm>
              <a:off x="1469441" y="508985"/>
              <a:ext cx="15294546" cy="900715"/>
              <a:chOff x="1469441" y="508985"/>
              <a:chExt cx="15294546" cy="900715"/>
            </a:xfrm>
          </p:grpSpPr>
          <p:sp>
            <p:nvSpPr>
              <p:cNvPr id="36" name="Object 5">
                <a:extLst>
                  <a:ext uri="{FF2B5EF4-FFF2-40B4-BE49-F238E27FC236}">
                    <a16:creationId xmlns:a16="http://schemas.microsoft.com/office/drawing/2014/main" id="{ECF4AD49-AD7B-43E8-9813-3DE717C5C4B6}"/>
                  </a:ext>
                </a:extLst>
              </p:cNvPr>
              <p:cNvSpPr txBox="1"/>
              <p:nvPr/>
            </p:nvSpPr>
            <p:spPr>
              <a:xfrm>
                <a:off x="1469441" y="508985"/>
                <a:ext cx="1578559" cy="771345"/>
              </a:xfrm>
              <a:prstGeom prst="rect">
                <a:avLst/>
              </a:prstGeom>
              <a:noFill/>
            </p:spPr>
            <p:txBody>
              <a:bodyPr wrap="square" rtlCol="0" anchor="ctr"/>
              <a:lstStyle/>
              <a:p>
                <a:r>
                  <a:rPr lang="en-US" sz="5500" kern="0" spc="-200" dirty="0">
                    <a:solidFill>
                      <a:schemeClr val="bg1"/>
                    </a:solidFill>
                    <a:latin typeface="에스코어 드림 4" pitchFamily="34" charset="0"/>
                    <a:cs typeface="에스코어 드림 4" pitchFamily="34" charset="0"/>
                  </a:rPr>
                  <a:t>04</a:t>
                </a:r>
                <a:endParaRPr lang="en-US" sz="55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8" name="Object 8">
                <a:extLst>
                  <a:ext uri="{FF2B5EF4-FFF2-40B4-BE49-F238E27FC236}">
                    <a16:creationId xmlns:a16="http://schemas.microsoft.com/office/drawing/2014/main" id="{564AD250-08C2-4264-92B2-35F856980632}"/>
                  </a:ext>
                </a:extLst>
              </p:cNvPr>
              <p:cNvSpPr txBox="1"/>
              <p:nvPr/>
            </p:nvSpPr>
            <p:spPr>
              <a:xfrm>
                <a:off x="10591801" y="556349"/>
                <a:ext cx="6172186" cy="853351"/>
              </a:xfrm>
              <a:prstGeom prst="rect">
                <a:avLst/>
              </a:prstGeom>
              <a:noFill/>
            </p:spPr>
            <p:txBody>
              <a:bodyPr wrap="square" rtlCol="0" anchor="ctr"/>
              <a:lstStyle/>
              <a:p>
                <a:pPr algn="r"/>
                <a:r>
                  <a:rPr lang="ko-KR" altLang="en-US" sz="3500" kern="0" spc="-100" dirty="0">
                    <a:solidFill>
                      <a:schemeClr val="bg1"/>
                    </a:solidFill>
                    <a:latin typeface="에스코어 드림 2 ExtraLight" panose="020B0203030302020204" pitchFamily="34" charset="-127"/>
                    <a:ea typeface="에스코어 드림 2 ExtraLight" panose="020B0203030302020204" pitchFamily="34" charset="-127"/>
                    <a:cs typeface="에스코어 드림 2" pitchFamily="34" charset="0"/>
                  </a:rPr>
                  <a:t>프로젝트 수행과정</a:t>
                </a:r>
                <a:r>
                  <a:rPr lang="en-US" altLang="ko-KR" sz="3500" kern="0" spc="-100" dirty="0">
                    <a:solidFill>
                      <a:schemeClr val="bg1"/>
                    </a:solidFill>
                    <a:latin typeface="에스코어 드림 2 ExtraLight" panose="020B0203030302020204" pitchFamily="34" charset="-127"/>
                    <a:ea typeface="에스코어 드림 2 ExtraLight" panose="020B0203030302020204" pitchFamily="34" charset="-127"/>
                    <a:cs typeface="에스코어 드림 2" pitchFamily="34" charset="0"/>
                  </a:rPr>
                  <a:t>/</a:t>
                </a:r>
                <a:r>
                  <a:rPr lang="ko-KR" altLang="en-US" sz="3500" kern="0" spc="-100" dirty="0">
                    <a:solidFill>
                      <a:schemeClr val="bg1"/>
                    </a:solidFill>
                    <a:latin typeface="에스코어 드림 2 ExtraLight" panose="020B0203030302020204" pitchFamily="34" charset="-127"/>
                    <a:ea typeface="에스코어 드림 2 ExtraLight" panose="020B0203030302020204" pitchFamily="34" charset="-127"/>
                    <a:cs typeface="에스코어 드림 2" pitchFamily="34" charset="0"/>
                  </a:rPr>
                  <a:t>결과</a:t>
                </a:r>
                <a:endParaRPr lang="en-US" altLang="ko-KR" sz="3500" kern="0" spc="-100" dirty="0">
                  <a:solidFill>
                    <a:schemeClr val="bg1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에스코어 드림 2" pitchFamily="34" charset="0"/>
                </a:endParaRPr>
              </a:p>
              <a:p>
                <a:pPr algn="r"/>
                <a:r>
                  <a:rPr lang="en-US" sz="2500" kern="0" spc="-100" dirty="0">
                    <a:solidFill>
                      <a:schemeClr val="bg1"/>
                    </a:solidFill>
                    <a:latin typeface="에스코어 드림 2 ExtraLight" panose="020B0203030302020204" pitchFamily="34" charset="-127"/>
                    <a:ea typeface="에스코어 드림 2 ExtraLight" panose="020B0203030302020204" pitchFamily="34" charset="-127"/>
                  </a:rPr>
                  <a:t>-</a:t>
                </a:r>
                <a:r>
                  <a:rPr lang="ko-KR" altLang="en-US" sz="2500" kern="0" spc="-100" dirty="0">
                    <a:solidFill>
                      <a:schemeClr val="bg1"/>
                    </a:solidFill>
                    <a:latin typeface="에스코어 드림 2 ExtraLight" panose="020B0203030302020204" pitchFamily="34" charset="-127"/>
                    <a:ea typeface="에스코어 드림 2 ExtraLight" panose="020B0203030302020204" pitchFamily="34" charset="-127"/>
                  </a:rPr>
                  <a:t> 프론트 엔드</a:t>
                </a:r>
                <a:endParaRPr lang="en-US" sz="2500" dirty="0">
                  <a:solidFill>
                    <a:schemeClr val="bg1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793083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85668" y="235131"/>
            <a:ext cx="9531777" cy="10016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909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수행 과정 및 결과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496697" y="434002"/>
            <a:ext cx="675185" cy="6036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323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</a:t>
            </a:r>
            <a:endParaRPr lang="ko-KR" altLang="en-US" sz="3323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705B40FA-754A-4C58-9AB0-C5552A9F486A}"/>
              </a:ext>
            </a:extLst>
          </p:cNvPr>
          <p:cNvGrpSpPr/>
          <p:nvPr/>
        </p:nvGrpSpPr>
        <p:grpSpPr>
          <a:xfrm>
            <a:off x="1708528" y="2338550"/>
            <a:ext cx="14840463" cy="7392101"/>
            <a:chOff x="1708528" y="2338550"/>
            <a:chExt cx="14840463" cy="7392101"/>
          </a:xfrm>
        </p:grpSpPr>
        <p:pic>
          <p:nvPicPr>
            <p:cNvPr id="14" name="그림 13" descr="실내, 사진, 보는, 서있는이(가) 표시된 사진&#10;&#10;자동 생성된 설명">
              <a:extLst>
                <a:ext uri="{FF2B5EF4-FFF2-40B4-BE49-F238E27FC236}">
                  <a16:creationId xmlns:a16="http://schemas.microsoft.com/office/drawing/2014/main" id="{CB7A219D-5407-4BAF-A4E5-1BEF26918B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478" r="8334"/>
            <a:stretch/>
          </p:blipFill>
          <p:spPr>
            <a:xfrm>
              <a:off x="1739008" y="2338550"/>
              <a:ext cx="14809983" cy="7392101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A66815B-967C-4F25-85AF-57CC15AA234B}"/>
                </a:ext>
              </a:extLst>
            </p:cNvPr>
            <p:cNvSpPr txBox="1"/>
            <p:nvPr/>
          </p:nvSpPr>
          <p:spPr>
            <a:xfrm>
              <a:off x="1708528" y="2395131"/>
              <a:ext cx="2061311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5000" dirty="0">
                  <a:solidFill>
                    <a:schemeClr val="bg1"/>
                  </a:solidFill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결과 페이지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957C11B9-71A0-4926-946C-F2949FE1C4DD}"/>
              </a:ext>
            </a:extLst>
          </p:cNvPr>
          <p:cNvGrpSpPr/>
          <p:nvPr/>
        </p:nvGrpSpPr>
        <p:grpSpPr>
          <a:xfrm>
            <a:off x="-72667" y="-95304"/>
            <a:ext cx="18433180" cy="2160000"/>
            <a:chOff x="-72667" y="-95304"/>
            <a:chExt cx="18433180" cy="2160000"/>
          </a:xfrm>
        </p:grpSpPr>
        <p:grpSp>
          <p:nvGrpSpPr>
            <p:cNvPr id="17" name="그룹 1001">
              <a:extLst>
                <a:ext uri="{FF2B5EF4-FFF2-40B4-BE49-F238E27FC236}">
                  <a16:creationId xmlns:a16="http://schemas.microsoft.com/office/drawing/2014/main" id="{255C4D81-B5B6-4787-8A4C-DC9037D3C1BD}"/>
                </a:ext>
              </a:extLst>
            </p:cNvPr>
            <p:cNvGrpSpPr/>
            <p:nvPr/>
          </p:nvGrpSpPr>
          <p:grpSpPr>
            <a:xfrm>
              <a:off x="-72667" y="-95304"/>
              <a:ext cx="18433180" cy="2160000"/>
              <a:chOff x="-72667" y="-95304"/>
              <a:chExt cx="18433180" cy="2160000"/>
            </a:xfrm>
          </p:grpSpPr>
          <p:pic>
            <p:nvPicPr>
              <p:cNvPr id="21" name="Object 2">
                <a:extLst>
                  <a:ext uri="{FF2B5EF4-FFF2-40B4-BE49-F238E27FC236}">
                    <a16:creationId xmlns:a16="http://schemas.microsoft.com/office/drawing/2014/main" id="{D2B134F0-68DA-4D2B-91C6-1AABBB9A0C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72667" y="-95304"/>
                <a:ext cx="18433180" cy="2160000"/>
              </a:xfrm>
              <a:prstGeom prst="rect">
                <a:avLst/>
              </a:prstGeom>
            </p:spPr>
          </p:pic>
        </p:grp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9524ABA8-7E59-4CED-A9F3-05A0DD4AB4E8}"/>
                </a:ext>
              </a:extLst>
            </p:cNvPr>
            <p:cNvGrpSpPr/>
            <p:nvPr/>
          </p:nvGrpSpPr>
          <p:grpSpPr>
            <a:xfrm>
              <a:off x="1469441" y="508985"/>
              <a:ext cx="15294546" cy="900715"/>
              <a:chOff x="1469441" y="508985"/>
              <a:chExt cx="15294546" cy="900715"/>
            </a:xfrm>
          </p:grpSpPr>
          <p:sp>
            <p:nvSpPr>
              <p:cNvPr id="19" name="Object 5">
                <a:extLst>
                  <a:ext uri="{FF2B5EF4-FFF2-40B4-BE49-F238E27FC236}">
                    <a16:creationId xmlns:a16="http://schemas.microsoft.com/office/drawing/2014/main" id="{29165AB7-5098-4770-93AA-66D2D08F81D5}"/>
                  </a:ext>
                </a:extLst>
              </p:cNvPr>
              <p:cNvSpPr txBox="1"/>
              <p:nvPr/>
            </p:nvSpPr>
            <p:spPr>
              <a:xfrm>
                <a:off x="1469441" y="508985"/>
                <a:ext cx="1578559" cy="771345"/>
              </a:xfrm>
              <a:prstGeom prst="rect">
                <a:avLst/>
              </a:prstGeom>
              <a:noFill/>
            </p:spPr>
            <p:txBody>
              <a:bodyPr wrap="square" rtlCol="0" anchor="ctr"/>
              <a:lstStyle/>
              <a:p>
                <a:r>
                  <a:rPr lang="en-US" sz="5500" kern="0" spc="-200" dirty="0">
                    <a:solidFill>
                      <a:schemeClr val="bg1"/>
                    </a:solidFill>
                    <a:latin typeface="에스코어 드림 4" pitchFamily="34" charset="0"/>
                    <a:cs typeface="에스코어 드림 4" pitchFamily="34" charset="0"/>
                  </a:rPr>
                  <a:t>04</a:t>
                </a:r>
                <a:endParaRPr lang="en-US" sz="55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0" name="Object 8">
                <a:extLst>
                  <a:ext uri="{FF2B5EF4-FFF2-40B4-BE49-F238E27FC236}">
                    <a16:creationId xmlns:a16="http://schemas.microsoft.com/office/drawing/2014/main" id="{E0AC74A6-CA65-4E20-8F42-AE8B275B0ABC}"/>
                  </a:ext>
                </a:extLst>
              </p:cNvPr>
              <p:cNvSpPr txBox="1"/>
              <p:nvPr/>
            </p:nvSpPr>
            <p:spPr>
              <a:xfrm>
                <a:off x="10591801" y="556349"/>
                <a:ext cx="6172186" cy="853351"/>
              </a:xfrm>
              <a:prstGeom prst="rect">
                <a:avLst/>
              </a:prstGeom>
              <a:noFill/>
            </p:spPr>
            <p:txBody>
              <a:bodyPr wrap="square" rtlCol="0" anchor="ctr"/>
              <a:lstStyle/>
              <a:p>
                <a:pPr algn="r"/>
                <a:r>
                  <a:rPr lang="ko-KR" altLang="en-US" sz="3500" kern="0" spc="-100" dirty="0">
                    <a:solidFill>
                      <a:schemeClr val="bg1"/>
                    </a:solidFill>
                    <a:latin typeface="에스코어 드림 2 ExtraLight" panose="020B0203030302020204" pitchFamily="34" charset="-127"/>
                    <a:ea typeface="에스코어 드림 2 ExtraLight" panose="020B0203030302020204" pitchFamily="34" charset="-127"/>
                    <a:cs typeface="에스코어 드림 2" pitchFamily="34" charset="0"/>
                  </a:rPr>
                  <a:t>프로젝트 수행과정</a:t>
                </a:r>
                <a:r>
                  <a:rPr lang="en-US" altLang="ko-KR" sz="3500" kern="0" spc="-100" dirty="0">
                    <a:solidFill>
                      <a:schemeClr val="bg1"/>
                    </a:solidFill>
                    <a:latin typeface="에스코어 드림 2 ExtraLight" panose="020B0203030302020204" pitchFamily="34" charset="-127"/>
                    <a:ea typeface="에스코어 드림 2 ExtraLight" panose="020B0203030302020204" pitchFamily="34" charset="-127"/>
                    <a:cs typeface="에스코어 드림 2" pitchFamily="34" charset="0"/>
                  </a:rPr>
                  <a:t>/</a:t>
                </a:r>
                <a:r>
                  <a:rPr lang="ko-KR" altLang="en-US" sz="3500" kern="0" spc="-100" dirty="0">
                    <a:solidFill>
                      <a:schemeClr val="bg1"/>
                    </a:solidFill>
                    <a:latin typeface="에스코어 드림 2 ExtraLight" panose="020B0203030302020204" pitchFamily="34" charset="-127"/>
                    <a:ea typeface="에스코어 드림 2 ExtraLight" panose="020B0203030302020204" pitchFamily="34" charset="-127"/>
                    <a:cs typeface="에스코어 드림 2" pitchFamily="34" charset="0"/>
                  </a:rPr>
                  <a:t>결과</a:t>
                </a:r>
                <a:endParaRPr lang="en-US" altLang="ko-KR" sz="3500" kern="0" spc="-100" dirty="0">
                  <a:solidFill>
                    <a:schemeClr val="bg1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에스코어 드림 2" pitchFamily="34" charset="0"/>
                </a:endParaRPr>
              </a:p>
              <a:p>
                <a:pPr algn="r"/>
                <a:r>
                  <a:rPr lang="en-US" sz="2500" kern="0" spc="-100" dirty="0">
                    <a:solidFill>
                      <a:schemeClr val="bg1"/>
                    </a:solidFill>
                    <a:latin typeface="에스코어 드림 2 ExtraLight" panose="020B0203030302020204" pitchFamily="34" charset="-127"/>
                    <a:ea typeface="에스코어 드림 2 ExtraLight" panose="020B0203030302020204" pitchFamily="34" charset="-127"/>
                  </a:rPr>
                  <a:t>-</a:t>
                </a:r>
                <a:r>
                  <a:rPr lang="ko-KR" altLang="en-US" sz="2500" kern="0" spc="-100" dirty="0">
                    <a:solidFill>
                      <a:schemeClr val="bg1"/>
                    </a:solidFill>
                    <a:latin typeface="에스코어 드림 2 ExtraLight" panose="020B0203030302020204" pitchFamily="34" charset="-127"/>
                    <a:ea typeface="에스코어 드림 2 ExtraLight" panose="020B0203030302020204" pitchFamily="34" charset="-127"/>
                  </a:rPr>
                  <a:t> 프론트 엔드</a:t>
                </a:r>
                <a:endParaRPr lang="en-US" sz="2500" dirty="0">
                  <a:solidFill>
                    <a:schemeClr val="bg1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749053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496697" y="434002"/>
            <a:ext cx="675185" cy="6036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323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</a:t>
            </a:r>
            <a:endParaRPr lang="ko-KR" altLang="en-US" sz="3323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34CD438-4C50-4F1E-BF0E-D05F1943D4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132" t="14535" r="13965"/>
          <a:stretch/>
        </p:blipFill>
        <p:spPr>
          <a:xfrm>
            <a:off x="803809" y="2555901"/>
            <a:ext cx="9629208" cy="596281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0C5DC00-7B7C-46B3-9057-24851D44B98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359" t="14057" r="13308"/>
          <a:stretch/>
        </p:blipFill>
        <p:spPr>
          <a:xfrm>
            <a:off x="8045162" y="4229100"/>
            <a:ext cx="8167062" cy="512461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903B409-9372-40F4-BDF6-10710F675703}"/>
              </a:ext>
            </a:extLst>
          </p:cNvPr>
          <p:cNvSpPr txBox="1"/>
          <p:nvPr/>
        </p:nvSpPr>
        <p:spPr>
          <a:xfrm>
            <a:off x="13411200" y="2369299"/>
            <a:ext cx="34290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마이 페이지</a:t>
            </a:r>
            <a:endParaRPr lang="ko-KR" altLang="en-US" sz="5000" dirty="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96E36AA-0293-496C-8D14-00D51FDC284D}"/>
              </a:ext>
            </a:extLst>
          </p:cNvPr>
          <p:cNvSpPr/>
          <p:nvPr/>
        </p:nvSpPr>
        <p:spPr>
          <a:xfrm>
            <a:off x="990600" y="5372100"/>
            <a:ext cx="1524000" cy="1905000"/>
          </a:xfrm>
          <a:prstGeom prst="rect">
            <a:avLst/>
          </a:prstGeom>
          <a:noFill/>
          <a:ln w="1016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6CA96676-D9E3-4557-81A9-A0593C8127E6}"/>
              </a:ext>
            </a:extLst>
          </p:cNvPr>
          <p:cNvCxnSpPr/>
          <p:nvPr/>
        </p:nvCxnSpPr>
        <p:spPr>
          <a:xfrm flipV="1">
            <a:off x="2514600" y="5676900"/>
            <a:ext cx="5530562" cy="685800"/>
          </a:xfrm>
          <a:prstGeom prst="straightConnector1">
            <a:avLst/>
          </a:prstGeom>
          <a:ln w="1016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0DD12D07-EBA9-460C-95D7-2D92C7A069BD}"/>
              </a:ext>
            </a:extLst>
          </p:cNvPr>
          <p:cNvGrpSpPr/>
          <p:nvPr/>
        </p:nvGrpSpPr>
        <p:grpSpPr>
          <a:xfrm>
            <a:off x="-72667" y="-95304"/>
            <a:ext cx="18433180" cy="2160000"/>
            <a:chOff x="-72667" y="-95304"/>
            <a:chExt cx="18433180" cy="2160000"/>
          </a:xfrm>
        </p:grpSpPr>
        <p:grpSp>
          <p:nvGrpSpPr>
            <p:cNvPr id="15" name="그룹 1001">
              <a:extLst>
                <a:ext uri="{FF2B5EF4-FFF2-40B4-BE49-F238E27FC236}">
                  <a16:creationId xmlns:a16="http://schemas.microsoft.com/office/drawing/2014/main" id="{E1EA53E0-E43F-49DC-841C-30F326976074}"/>
                </a:ext>
              </a:extLst>
            </p:cNvPr>
            <p:cNvGrpSpPr/>
            <p:nvPr/>
          </p:nvGrpSpPr>
          <p:grpSpPr>
            <a:xfrm>
              <a:off x="-72667" y="-95304"/>
              <a:ext cx="18433180" cy="2160000"/>
              <a:chOff x="-72667" y="-95304"/>
              <a:chExt cx="18433180" cy="2160000"/>
            </a:xfrm>
          </p:grpSpPr>
          <p:pic>
            <p:nvPicPr>
              <p:cNvPr id="28" name="Object 2">
                <a:extLst>
                  <a:ext uri="{FF2B5EF4-FFF2-40B4-BE49-F238E27FC236}">
                    <a16:creationId xmlns:a16="http://schemas.microsoft.com/office/drawing/2014/main" id="{7034AA14-7264-41EC-AB31-53FE25BF2B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-72667" y="-95304"/>
                <a:ext cx="18433180" cy="2160000"/>
              </a:xfrm>
              <a:prstGeom prst="rect">
                <a:avLst/>
              </a:prstGeom>
            </p:spPr>
          </p:pic>
        </p:grp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BE510E6A-968E-4548-8FF4-0F14AF42AFC3}"/>
                </a:ext>
              </a:extLst>
            </p:cNvPr>
            <p:cNvGrpSpPr/>
            <p:nvPr/>
          </p:nvGrpSpPr>
          <p:grpSpPr>
            <a:xfrm>
              <a:off x="1469441" y="508985"/>
              <a:ext cx="15294546" cy="900715"/>
              <a:chOff x="1469441" y="508985"/>
              <a:chExt cx="15294546" cy="900715"/>
            </a:xfrm>
          </p:grpSpPr>
          <p:sp>
            <p:nvSpPr>
              <p:cNvPr id="26" name="Object 5">
                <a:extLst>
                  <a:ext uri="{FF2B5EF4-FFF2-40B4-BE49-F238E27FC236}">
                    <a16:creationId xmlns:a16="http://schemas.microsoft.com/office/drawing/2014/main" id="{054E52DA-7B16-49E3-9802-7F92EC8809DC}"/>
                  </a:ext>
                </a:extLst>
              </p:cNvPr>
              <p:cNvSpPr txBox="1"/>
              <p:nvPr/>
            </p:nvSpPr>
            <p:spPr>
              <a:xfrm>
                <a:off x="1469441" y="508985"/>
                <a:ext cx="1578559" cy="771345"/>
              </a:xfrm>
              <a:prstGeom prst="rect">
                <a:avLst/>
              </a:prstGeom>
              <a:noFill/>
            </p:spPr>
            <p:txBody>
              <a:bodyPr wrap="square" rtlCol="0" anchor="ctr"/>
              <a:lstStyle/>
              <a:p>
                <a:r>
                  <a:rPr lang="en-US" sz="5500" kern="0" spc="-200" dirty="0">
                    <a:solidFill>
                      <a:schemeClr val="bg1"/>
                    </a:solidFill>
                    <a:latin typeface="에스코어 드림 4" pitchFamily="34" charset="0"/>
                    <a:cs typeface="에스코어 드림 4" pitchFamily="34" charset="0"/>
                  </a:rPr>
                  <a:t>04</a:t>
                </a:r>
                <a:endParaRPr lang="en-US" sz="55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7" name="Object 8">
                <a:extLst>
                  <a:ext uri="{FF2B5EF4-FFF2-40B4-BE49-F238E27FC236}">
                    <a16:creationId xmlns:a16="http://schemas.microsoft.com/office/drawing/2014/main" id="{EB184B76-DF64-4EB0-B448-7EEC65553038}"/>
                  </a:ext>
                </a:extLst>
              </p:cNvPr>
              <p:cNvSpPr txBox="1"/>
              <p:nvPr/>
            </p:nvSpPr>
            <p:spPr>
              <a:xfrm>
                <a:off x="10591801" y="556349"/>
                <a:ext cx="6172186" cy="853351"/>
              </a:xfrm>
              <a:prstGeom prst="rect">
                <a:avLst/>
              </a:prstGeom>
              <a:noFill/>
            </p:spPr>
            <p:txBody>
              <a:bodyPr wrap="square" rtlCol="0" anchor="ctr"/>
              <a:lstStyle/>
              <a:p>
                <a:pPr algn="r"/>
                <a:r>
                  <a:rPr lang="ko-KR" altLang="en-US" sz="3500" kern="0" spc="-100" dirty="0">
                    <a:solidFill>
                      <a:schemeClr val="bg1"/>
                    </a:solidFill>
                    <a:latin typeface="에스코어 드림 2 ExtraLight" panose="020B0203030302020204" pitchFamily="34" charset="-127"/>
                    <a:ea typeface="에스코어 드림 2 ExtraLight" panose="020B0203030302020204" pitchFamily="34" charset="-127"/>
                    <a:cs typeface="에스코어 드림 2" pitchFamily="34" charset="0"/>
                  </a:rPr>
                  <a:t>프로젝트 수행과정</a:t>
                </a:r>
                <a:r>
                  <a:rPr lang="en-US" altLang="ko-KR" sz="3500" kern="0" spc="-100" dirty="0">
                    <a:solidFill>
                      <a:schemeClr val="bg1"/>
                    </a:solidFill>
                    <a:latin typeface="에스코어 드림 2 ExtraLight" panose="020B0203030302020204" pitchFamily="34" charset="-127"/>
                    <a:ea typeface="에스코어 드림 2 ExtraLight" panose="020B0203030302020204" pitchFamily="34" charset="-127"/>
                    <a:cs typeface="에스코어 드림 2" pitchFamily="34" charset="0"/>
                  </a:rPr>
                  <a:t>/</a:t>
                </a:r>
                <a:r>
                  <a:rPr lang="ko-KR" altLang="en-US" sz="3500" kern="0" spc="-100" dirty="0">
                    <a:solidFill>
                      <a:schemeClr val="bg1"/>
                    </a:solidFill>
                    <a:latin typeface="에스코어 드림 2 ExtraLight" panose="020B0203030302020204" pitchFamily="34" charset="-127"/>
                    <a:ea typeface="에스코어 드림 2 ExtraLight" panose="020B0203030302020204" pitchFamily="34" charset="-127"/>
                    <a:cs typeface="에스코어 드림 2" pitchFamily="34" charset="0"/>
                  </a:rPr>
                  <a:t>결과</a:t>
                </a:r>
                <a:endParaRPr lang="en-US" altLang="ko-KR" sz="3500" kern="0" spc="-100" dirty="0">
                  <a:solidFill>
                    <a:schemeClr val="bg1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에스코어 드림 2" pitchFamily="34" charset="0"/>
                </a:endParaRPr>
              </a:p>
              <a:p>
                <a:pPr algn="r"/>
                <a:r>
                  <a:rPr lang="en-US" sz="2500" kern="0" spc="-100" dirty="0">
                    <a:solidFill>
                      <a:schemeClr val="bg1"/>
                    </a:solidFill>
                    <a:latin typeface="에스코어 드림 2 ExtraLight" panose="020B0203030302020204" pitchFamily="34" charset="-127"/>
                    <a:ea typeface="에스코어 드림 2 ExtraLight" panose="020B0203030302020204" pitchFamily="34" charset="-127"/>
                  </a:rPr>
                  <a:t>-</a:t>
                </a:r>
                <a:r>
                  <a:rPr lang="ko-KR" altLang="en-US" sz="2500" kern="0" spc="-100" dirty="0">
                    <a:solidFill>
                      <a:schemeClr val="bg1"/>
                    </a:solidFill>
                    <a:latin typeface="에스코어 드림 2 ExtraLight" panose="020B0203030302020204" pitchFamily="34" charset="-127"/>
                    <a:ea typeface="에스코어 드림 2 ExtraLight" panose="020B0203030302020204" pitchFamily="34" charset="-127"/>
                  </a:rPr>
                  <a:t> 프론트 엔드</a:t>
                </a:r>
                <a:endParaRPr lang="en-US" sz="2500" dirty="0">
                  <a:solidFill>
                    <a:schemeClr val="bg1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243680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7B9BCFB-0449-4E40-892C-4EE8E8324912}"/>
              </a:ext>
            </a:extLst>
          </p:cNvPr>
          <p:cNvSpPr txBox="1"/>
          <p:nvPr/>
        </p:nvSpPr>
        <p:spPr>
          <a:xfrm>
            <a:off x="8458200" y="3048539"/>
            <a:ext cx="8292893" cy="3554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5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사용자의 영상 딥페이크 분석</a:t>
            </a:r>
            <a:endParaRPr lang="en-US" altLang="ko-KR" sz="25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428625" indent="-428625">
              <a:buFontTx/>
              <a:buChar char="-"/>
            </a:pPr>
            <a:endParaRPr lang="en-US" altLang="ko-KR" sz="25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5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회원가입</a:t>
            </a:r>
            <a:r>
              <a:rPr lang="en-US" altLang="ko-KR" sz="25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25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및 로그인 기능 </a:t>
            </a:r>
            <a:r>
              <a:rPr lang="en-US" altLang="ko-KR" sz="25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=&gt; </a:t>
            </a:r>
            <a:r>
              <a:rPr lang="ko-KR" altLang="en-US" sz="25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로그인 시 자세한 분석 가능</a:t>
            </a:r>
            <a:endParaRPr lang="en-US" altLang="ko-KR" sz="25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428625" indent="-428625">
              <a:buFontTx/>
              <a:buChar char="-"/>
            </a:pPr>
            <a:endParaRPr lang="en-US" altLang="ko-KR" sz="25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5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영상 결과 사용자 평가 </a:t>
            </a:r>
            <a:r>
              <a:rPr lang="en-US" altLang="ko-KR" sz="25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=&gt; </a:t>
            </a:r>
            <a:r>
              <a:rPr lang="ko-KR" altLang="en-US" sz="25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딥러닝 모델 피드백 가능</a:t>
            </a:r>
            <a:endParaRPr lang="en-US" altLang="ko-KR" sz="25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428625" indent="-428625">
              <a:buFontTx/>
              <a:buChar char="-"/>
            </a:pPr>
            <a:endParaRPr lang="en-US" altLang="ko-KR" sz="25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5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마이페이지에서 자신의 영상 예측 기록 확인</a:t>
            </a:r>
            <a:endParaRPr lang="en-US" altLang="ko-KR" sz="25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428625" indent="-428625">
              <a:buFontTx/>
              <a:buChar char="-"/>
            </a:pPr>
            <a:endParaRPr lang="en-US" altLang="ko-KR" sz="25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5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지우고 싶은 영상 기록 삭제 기능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89D03BD6-0E77-444F-90BB-FD5F1093F305}"/>
              </a:ext>
            </a:extLst>
          </p:cNvPr>
          <p:cNvGrpSpPr/>
          <p:nvPr/>
        </p:nvGrpSpPr>
        <p:grpSpPr>
          <a:xfrm>
            <a:off x="1469518" y="604289"/>
            <a:ext cx="15294545" cy="900715"/>
            <a:chOff x="1469441" y="508985"/>
            <a:chExt cx="15294545" cy="900715"/>
          </a:xfrm>
        </p:grpSpPr>
        <p:sp>
          <p:nvSpPr>
            <p:cNvPr id="13" name="Object 5">
              <a:extLst>
                <a:ext uri="{FF2B5EF4-FFF2-40B4-BE49-F238E27FC236}">
                  <a16:creationId xmlns:a16="http://schemas.microsoft.com/office/drawing/2014/main" id="{74B0FD71-ED50-4038-9887-6ABE665552E9}"/>
                </a:ext>
              </a:extLst>
            </p:cNvPr>
            <p:cNvSpPr txBox="1"/>
            <p:nvPr/>
          </p:nvSpPr>
          <p:spPr>
            <a:xfrm>
              <a:off x="1469441" y="508985"/>
              <a:ext cx="892759" cy="771345"/>
            </a:xfrm>
            <a:prstGeom prst="rect">
              <a:avLst/>
            </a:prstGeom>
            <a:noFill/>
          </p:spPr>
          <p:txBody>
            <a:bodyPr wrap="square" rtlCol="0" anchor="ctr"/>
            <a:lstStyle/>
            <a:p>
              <a:r>
                <a:rPr lang="en-US" sz="5500" kern="0" spc="-200" dirty="0">
                  <a:solidFill>
                    <a:schemeClr val="bg1"/>
                  </a:solidFill>
                  <a:latin typeface="에스코어 드림 4" pitchFamily="34" charset="0"/>
                  <a:cs typeface="에스코어 드림 4" pitchFamily="34" charset="0"/>
                </a:rPr>
                <a:t>04</a:t>
              </a:r>
              <a:endParaRPr lang="en-US" sz="5500" dirty="0">
                <a:solidFill>
                  <a:schemeClr val="bg1"/>
                </a:solidFill>
              </a:endParaRPr>
            </a:p>
          </p:txBody>
        </p:sp>
        <p:sp>
          <p:nvSpPr>
            <p:cNvPr id="14" name="Object 8">
              <a:extLst>
                <a:ext uri="{FF2B5EF4-FFF2-40B4-BE49-F238E27FC236}">
                  <a16:creationId xmlns:a16="http://schemas.microsoft.com/office/drawing/2014/main" id="{6ACAFB64-00D0-46DB-A079-41EC19BC812C}"/>
                </a:ext>
              </a:extLst>
            </p:cNvPr>
            <p:cNvSpPr txBox="1"/>
            <p:nvPr/>
          </p:nvSpPr>
          <p:spPr>
            <a:xfrm>
              <a:off x="12128693" y="556349"/>
              <a:ext cx="4635293" cy="853351"/>
            </a:xfrm>
            <a:prstGeom prst="rect">
              <a:avLst/>
            </a:prstGeom>
            <a:noFill/>
          </p:spPr>
          <p:txBody>
            <a:bodyPr wrap="square" rtlCol="0" anchor="ctr"/>
            <a:lstStyle/>
            <a:p>
              <a:r>
                <a:rPr lang="ko-KR" altLang="en-US" sz="3500" kern="0" spc="-100" dirty="0">
                  <a:solidFill>
                    <a:schemeClr val="bg1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에스코어 드림 2" pitchFamily="34" charset="0"/>
                </a:rPr>
                <a:t>프로젝트 수행과정</a:t>
              </a:r>
              <a:r>
                <a:rPr lang="en-US" altLang="ko-KR" sz="3500" kern="0" spc="-100" dirty="0">
                  <a:solidFill>
                    <a:schemeClr val="bg1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에스코어 드림 2" pitchFamily="34" charset="0"/>
                </a:rPr>
                <a:t>/</a:t>
              </a:r>
              <a:r>
                <a:rPr lang="ko-KR" altLang="en-US" sz="3500" kern="0" spc="-100" dirty="0">
                  <a:solidFill>
                    <a:schemeClr val="bg1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에스코어 드림 2" pitchFamily="34" charset="0"/>
                </a:rPr>
                <a:t>결과</a:t>
              </a:r>
              <a:endParaRPr lang="en-US" altLang="ko-KR" sz="3500" kern="0" spc="-100" dirty="0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에스코어 드림 2" pitchFamily="34" charset="0"/>
              </a:endParaRPr>
            </a:p>
            <a:p>
              <a:pPr algn="ctr"/>
              <a:r>
                <a:rPr lang="en-US" altLang="ko-KR" sz="2500" kern="0" spc="-100" dirty="0">
                  <a:solidFill>
                    <a:schemeClr val="bg1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</a:rPr>
                <a:t>- </a:t>
              </a:r>
              <a:r>
                <a:rPr lang="ko-KR" altLang="en-US" sz="2500" kern="0" spc="-100" dirty="0">
                  <a:solidFill>
                    <a:schemeClr val="bg1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</a:rPr>
                <a:t>백엔드</a:t>
              </a:r>
              <a:endParaRPr lang="en-US" altLang="ko-KR" sz="2500" dirty="0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23936E41-9F25-466E-B0A5-E393D4EB8C82}"/>
              </a:ext>
            </a:extLst>
          </p:cNvPr>
          <p:cNvSpPr txBox="1"/>
          <p:nvPr/>
        </p:nvSpPr>
        <p:spPr>
          <a:xfrm>
            <a:off x="1469441" y="3062526"/>
            <a:ext cx="287395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서버 기능</a:t>
            </a:r>
          </a:p>
        </p:txBody>
      </p: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12571591-7388-44F2-AE7C-CDD32233819F}"/>
              </a:ext>
            </a:extLst>
          </p:cNvPr>
          <p:cNvGrpSpPr/>
          <p:nvPr/>
        </p:nvGrpSpPr>
        <p:grpSpPr>
          <a:xfrm>
            <a:off x="1469441" y="508985"/>
            <a:ext cx="15281652" cy="1049240"/>
            <a:chOff x="1469441" y="508985"/>
            <a:chExt cx="15281652" cy="1049240"/>
          </a:xfrm>
        </p:grpSpPr>
        <p:sp>
          <p:nvSpPr>
            <p:cNvPr id="65" name="Object 5">
              <a:extLst>
                <a:ext uri="{FF2B5EF4-FFF2-40B4-BE49-F238E27FC236}">
                  <a16:creationId xmlns:a16="http://schemas.microsoft.com/office/drawing/2014/main" id="{BA995EA9-79DD-4143-9A17-E9CB78604035}"/>
                </a:ext>
              </a:extLst>
            </p:cNvPr>
            <p:cNvSpPr txBox="1"/>
            <p:nvPr/>
          </p:nvSpPr>
          <p:spPr>
            <a:xfrm>
              <a:off x="1469441" y="508985"/>
              <a:ext cx="892759" cy="771345"/>
            </a:xfrm>
            <a:prstGeom prst="rect">
              <a:avLst/>
            </a:prstGeom>
            <a:noFill/>
          </p:spPr>
          <p:txBody>
            <a:bodyPr wrap="square" rtlCol="0" anchor="ctr"/>
            <a:lstStyle/>
            <a:p>
              <a:r>
                <a:rPr lang="en-US" sz="5500" kern="0" spc="-200" dirty="0">
                  <a:solidFill>
                    <a:srgbClr val="000000"/>
                  </a:solidFill>
                  <a:latin typeface="에스코어 드림 4" pitchFamily="34" charset="0"/>
                  <a:cs typeface="에스코어 드림 4" pitchFamily="34" charset="0"/>
                </a:rPr>
                <a:t>04</a:t>
              </a:r>
              <a:endParaRPr lang="en-US" sz="5500" dirty="0"/>
            </a:p>
          </p:txBody>
        </p:sp>
        <p:sp>
          <p:nvSpPr>
            <p:cNvPr id="66" name="Object 8">
              <a:extLst>
                <a:ext uri="{FF2B5EF4-FFF2-40B4-BE49-F238E27FC236}">
                  <a16:creationId xmlns:a16="http://schemas.microsoft.com/office/drawing/2014/main" id="{578F00FD-5C56-4E8F-8B17-3BFA7EFE510D}"/>
                </a:ext>
              </a:extLst>
            </p:cNvPr>
            <p:cNvSpPr txBox="1"/>
            <p:nvPr/>
          </p:nvSpPr>
          <p:spPr>
            <a:xfrm>
              <a:off x="10210800" y="632549"/>
              <a:ext cx="6540293" cy="925676"/>
            </a:xfrm>
            <a:prstGeom prst="rect">
              <a:avLst/>
            </a:prstGeom>
            <a:noFill/>
          </p:spPr>
          <p:txBody>
            <a:bodyPr wrap="square" rtlCol="0" anchor="ctr"/>
            <a:lstStyle/>
            <a:p>
              <a:pPr algn="r"/>
              <a:r>
                <a:rPr lang="ko-KR" altLang="en-US" sz="3500" kern="0" spc="-100" dirty="0"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에스코어 드림 2" pitchFamily="34" charset="0"/>
                </a:rPr>
                <a:t>프로젝트 수행과정</a:t>
              </a:r>
              <a:r>
                <a:rPr lang="en-US" altLang="ko-KR" sz="3500" kern="0" spc="-100" dirty="0"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에스코어 드림 2" pitchFamily="34" charset="0"/>
                </a:rPr>
                <a:t>/</a:t>
              </a:r>
              <a:r>
                <a:rPr lang="ko-KR" altLang="en-US" sz="3500" kern="0" spc="-100" dirty="0"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에스코어 드림 2" pitchFamily="34" charset="0"/>
                </a:rPr>
                <a:t>결과</a:t>
              </a:r>
              <a:endParaRPr lang="en-US" altLang="ko-KR" sz="3500" kern="0" spc="-1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에스코어 드림 2" pitchFamily="34" charset="0"/>
              </a:endParaRPr>
            </a:p>
            <a:p>
              <a:pPr algn="r"/>
              <a:r>
                <a:rPr lang="en-US" altLang="ko-KR" sz="2500" kern="0" spc="-100" dirty="0"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</a:rPr>
                <a:t>- </a:t>
              </a:r>
              <a:r>
                <a:rPr lang="ko-KR" altLang="en-US" sz="2500" kern="0" spc="-100" dirty="0"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</a:rPr>
                <a:t>백엔드</a:t>
              </a:r>
              <a:endParaRPr lang="en-US" altLang="ko-KR" sz="25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813099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89D03BD6-0E77-444F-90BB-FD5F1093F305}"/>
              </a:ext>
            </a:extLst>
          </p:cNvPr>
          <p:cNvGrpSpPr/>
          <p:nvPr/>
        </p:nvGrpSpPr>
        <p:grpSpPr>
          <a:xfrm>
            <a:off x="1469518" y="604289"/>
            <a:ext cx="15294545" cy="900715"/>
            <a:chOff x="1469441" y="508985"/>
            <a:chExt cx="15294545" cy="900715"/>
          </a:xfrm>
        </p:grpSpPr>
        <p:sp>
          <p:nvSpPr>
            <p:cNvPr id="13" name="Object 5">
              <a:extLst>
                <a:ext uri="{FF2B5EF4-FFF2-40B4-BE49-F238E27FC236}">
                  <a16:creationId xmlns:a16="http://schemas.microsoft.com/office/drawing/2014/main" id="{74B0FD71-ED50-4038-9887-6ABE665552E9}"/>
                </a:ext>
              </a:extLst>
            </p:cNvPr>
            <p:cNvSpPr txBox="1"/>
            <p:nvPr/>
          </p:nvSpPr>
          <p:spPr>
            <a:xfrm>
              <a:off x="1469441" y="508985"/>
              <a:ext cx="892759" cy="771345"/>
            </a:xfrm>
            <a:prstGeom prst="rect">
              <a:avLst/>
            </a:prstGeom>
            <a:noFill/>
          </p:spPr>
          <p:txBody>
            <a:bodyPr wrap="square" rtlCol="0" anchor="ctr"/>
            <a:lstStyle/>
            <a:p>
              <a:r>
                <a:rPr lang="en-US" sz="5500" kern="0" spc="-200" dirty="0">
                  <a:solidFill>
                    <a:schemeClr val="bg1"/>
                  </a:solidFill>
                  <a:latin typeface="에스코어 드림 4" pitchFamily="34" charset="0"/>
                  <a:cs typeface="에스코어 드림 4" pitchFamily="34" charset="0"/>
                </a:rPr>
                <a:t>04</a:t>
              </a:r>
              <a:endParaRPr lang="en-US" sz="5500" dirty="0">
                <a:solidFill>
                  <a:schemeClr val="bg1"/>
                </a:solidFill>
              </a:endParaRPr>
            </a:p>
          </p:txBody>
        </p:sp>
        <p:sp>
          <p:nvSpPr>
            <p:cNvPr id="14" name="Object 8">
              <a:extLst>
                <a:ext uri="{FF2B5EF4-FFF2-40B4-BE49-F238E27FC236}">
                  <a16:creationId xmlns:a16="http://schemas.microsoft.com/office/drawing/2014/main" id="{6ACAFB64-00D0-46DB-A079-41EC19BC812C}"/>
                </a:ext>
              </a:extLst>
            </p:cNvPr>
            <p:cNvSpPr txBox="1"/>
            <p:nvPr/>
          </p:nvSpPr>
          <p:spPr>
            <a:xfrm>
              <a:off x="12128693" y="556349"/>
              <a:ext cx="4635293" cy="853351"/>
            </a:xfrm>
            <a:prstGeom prst="rect">
              <a:avLst/>
            </a:prstGeom>
            <a:noFill/>
          </p:spPr>
          <p:txBody>
            <a:bodyPr wrap="square" rtlCol="0" anchor="ctr"/>
            <a:lstStyle/>
            <a:p>
              <a:r>
                <a:rPr lang="ko-KR" altLang="en-US" sz="3500" kern="0" spc="-100" dirty="0">
                  <a:solidFill>
                    <a:schemeClr val="bg1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에스코어 드림 2" pitchFamily="34" charset="0"/>
                </a:rPr>
                <a:t>프로젝트 수행과정</a:t>
              </a:r>
              <a:r>
                <a:rPr lang="en-US" altLang="ko-KR" sz="3500" kern="0" spc="-100" dirty="0">
                  <a:solidFill>
                    <a:schemeClr val="bg1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에스코어 드림 2" pitchFamily="34" charset="0"/>
                </a:rPr>
                <a:t>/</a:t>
              </a:r>
              <a:r>
                <a:rPr lang="ko-KR" altLang="en-US" sz="3500" kern="0" spc="-100" dirty="0">
                  <a:solidFill>
                    <a:schemeClr val="bg1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에스코어 드림 2" pitchFamily="34" charset="0"/>
                </a:rPr>
                <a:t>결과</a:t>
              </a:r>
              <a:endParaRPr lang="en-US" altLang="ko-KR" sz="3500" kern="0" spc="-100" dirty="0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에스코어 드림 2" pitchFamily="34" charset="0"/>
              </a:endParaRPr>
            </a:p>
            <a:p>
              <a:pPr algn="ctr"/>
              <a:r>
                <a:rPr lang="en-US" altLang="ko-KR" sz="2500" kern="0" spc="-100" dirty="0">
                  <a:solidFill>
                    <a:schemeClr val="bg1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</a:rPr>
                <a:t>- </a:t>
              </a:r>
              <a:r>
                <a:rPr lang="ko-KR" altLang="en-US" sz="2500" kern="0" spc="-100" dirty="0">
                  <a:solidFill>
                    <a:schemeClr val="bg1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</a:rPr>
                <a:t>백엔드</a:t>
              </a:r>
              <a:endParaRPr lang="en-US" altLang="ko-KR" sz="2500" dirty="0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endParaRP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F5CAED35-F579-40AD-AF71-029ADCED063E}"/>
              </a:ext>
            </a:extLst>
          </p:cNvPr>
          <p:cNvGrpSpPr/>
          <p:nvPr/>
        </p:nvGrpSpPr>
        <p:grpSpPr>
          <a:xfrm>
            <a:off x="1469441" y="1699312"/>
            <a:ext cx="15281652" cy="6888375"/>
            <a:chOff x="1463990" y="2462007"/>
            <a:chExt cx="15532384" cy="8604946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20D47197-6577-41D0-9122-C459FD412048}"/>
                </a:ext>
              </a:extLst>
            </p:cNvPr>
            <p:cNvGrpSpPr/>
            <p:nvPr/>
          </p:nvGrpSpPr>
          <p:grpSpPr>
            <a:xfrm>
              <a:off x="1469441" y="2462008"/>
              <a:ext cx="2415798" cy="2629084"/>
              <a:chOff x="613690" y="3353962"/>
              <a:chExt cx="2415798" cy="2629084"/>
            </a:xfrm>
          </p:grpSpPr>
          <p:pic>
            <p:nvPicPr>
              <p:cNvPr id="5" name="그림 4">
                <a:extLst>
                  <a:ext uri="{FF2B5EF4-FFF2-40B4-BE49-F238E27FC236}">
                    <a16:creationId xmlns:a16="http://schemas.microsoft.com/office/drawing/2014/main" id="{C64D1A81-4BAF-49FF-82FB-AD956B200E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3690" y="3353962"/>
                <a:ext cx="2345050" cy="1892980"/>
              </a:xfrm>
              <a:prstGeom prst="rect">
                <a:avLst/>
              </a:prstGeom>
            </p:spPr>
          </p:pic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67FDA71-B407-4E10-B2BA-E92FA75CF0A8}"/>
                  </a:ext>
                </a:extLst>
              </p:cNvPr>
              <p:cNvSpPr txBox="1"/>
              <p:nvPr/>
            </p:nvSpPr>
            <p:spPr>
              <a:xfrm>
                <a:off x="689890" y="5387111"/>
                <a:ext cx="2339598" cy="5959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5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Ubuntu 16.04</a:t>
                </a:r>
                <a:endParaRPr lang="ko-KR" altLang="en-US" sz="25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endParaRPr>
              </a:p>
            </p:txBody>
          </p:sp>
        </p:grp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E726BD63-498B-475F-BCC1-94A98AF2371B}"/>
                </a:ext>
              </a:extLst>
            </p:cNvPr>
            <p:cNvGrpSpPr/>
            <p:nvPr/>
          </p:nvGrpSpPr>
          <p:grpSpPr>
            <a:xfrm>
              <a:off x="7581900" y="2462007"/>
              <a:ext cx="3124200" cy="2613694"/>
              <a:chOff x="5605816" y="3504019"/>
              <a:chExt cx="3124200" cy="2378199"/>
            </a:xfrm>
          </p:grpSpPr>
          <p:pic>
            <p:nvPicPr>
              <p:cNvPr id="2052" name="Picture 4">
                <a:extLst>
                  <a:ext uri="{FF2B5EF4-FFF2-40B4-BE49-F238E27FC236}">
                    <a16:creationId xmlns:a16="http://schemas.microsoft.com/office/drawing/2014/main" id="{560DD16D-2CC2-43F9-B8A8-8F48F7A5E11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605816" y="3504019"/>
                <a:ext cx="3124200" cy="172242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C623643-124F-480D-91C4-9FD2F55EB108}"/>
                  </a:ext>
                </a:extLst>
              </p:cNvPr>
              <p:cNvSpPr txBox="1"/>
              <p:nvPr/>
            </p:nvSpPr>
            <p:spPr>
              <a:xfrm>
                <a:off x="6029037" y="5339977"/>
                <a:ext cx="2277758" cy="5422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5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Docker 19.03</a:t>
                </a:r>
                <a:endParaRPr lang="ko-KR" altLang="en-US" sz="25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endParaRPr>
              </a:p>
            </p:txBody>
          </p:sp>
        </p:grp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6AEF3BEC-BB72-4525-89B5-28E95A10FAEB}"/>
                </a:ext>
              </a:extLst>
            </p:cNvPr>
            <p:cNvGrpSpPr/>
            <p:nvPr/>
          </p:nvGrpSpPr>
          <p:grpSpPr>
            <a:xfrm>
              <a:off x="13280723" y="2462007"/>
              <a:ext cx="3470370" cy="2621389"/>
              <a:chOff x="11978264" y="3504701"/>
              <a:chExt cx="3470370" cy="2621389"/>
            </a:xfrm>
          </p:grpSpPr>
          <p:pic>
            <p:nvPicPr>
              <p:cNvPr id="2054" name="Picture 6" descr="NGINX | High Performance Load Balancer, Web Server, &amp; Reverse Proxy">
                <a:extLst>
                  <a:ext uri="{FF2B5EF4-FFF2-40B4-BE49-F238E27FC236}">
                    <a16:creationId xmlns:a16="http://schemas.microsoft.com/office/drawing/2014/main" id="{A87BE8AF-0DBE-4E84-8A07-FBB8449E843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4042" b="18800"/>
              <a:stretch/>
            </p:blipFill>
            <p:spPr bwMode="auto">
              <a:xfrm>
                <a:off x="11978264" y="3504701"/>
                <a:ext cx="3470370" cy="1892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33D798F-C09D-4621-8D41-D72B225AD861}"/>
                  </a:ext>
                </a:extLst>
              </p:cNvPr>
              <p:cNvSpPr txBox="1"/>
              <p:nvPr/>
            </p:nvSpPr>
            <p:spPr>
              <a:xfrm>
                <a:off x="12803201" y="5530155"/>
                <a:ext cx="1820495" cy="5959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5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Nginx 1.17</a:t>
                </a:r>
                <a:endParaRPr lang="ko-KR" altLang="en-US" sz="25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endParaRPr>
              </a:p>
            </p:txBody>
          </p:sp>
        </p:grp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C48FA0BC-C0BD-4C8A-9ED0-182BA062B446}"/>
                </a:ext>
              </a:extLst>
            </p:cNvPr>
            <p:cNvGrpSpPr/>
            <p:nvPr/>
          </p:nvGrpSpPr>
          <p:grpSpPr>
            <a:xfrm>
              <a:off x="1469442" y="5476421"/>
              <a:ext cx="2339598" cy="2629164"/>
              <a:chOff x="304611" y="7117965"/>
              <a:chExt cx="2339598" cy="2629164"/>
            </a:xfrm>
          </p:grpSpPr>
          <p:pic>
            <p:nvPicPr>
              <p:cNvPr id="2056" name="Picture 8" descr="How to Install JDK 13 on Ubuntu 18.04 easily - 1Developer - Medium">
                <a:extLst>
                  <a:ext uri="{FF2B5EF4-FFF2-40B4-BE49-F238E27FC236}">
                    <a16:creationId xmlns:a16="http://schemas.microsoft.com/office/drawing/2014/main" id="{B2D22792-C59B-4798-89FF-EA965A8C33E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210" t="6591" r="32663" b="8052"/>
              <a:stretch/>
            </p:blipFill>
            <p:spPr bwMode="auto">
              <a:xfrm>
                <a:off x="304611" y="7117965"/>
                <a:ext cx="2339598" cy="18929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4383FC4-6388-43FC-90D0-0EF0E25DF641}"/>
                  </a:ext>
                </a:extLst>
              </p:cNvPr>
              <p:cNvSpPr txBox="1"/>
              <p:nvPr/>
            </p:nvSpPr>
            <p:spPr>
              <a:xfrm>
                <a:off x="707063" y="9151194"/>
                <a:ext cx="1663483" cy="5959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5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JDK</a:t>
                </a:r>
                <a:r>
                  <a:rPr lang="ko-KR" altLang="en-US" sz="25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 </a:t>
                </a:r>
                <a:r>
                  <a:rPr lang="en-US" altLang="ko-KR" sz="25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13.0</a:t>
                </a:r>
                <a:endParaRPr lang="ko-KR" altLang="en-US" sz="25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endParaRPr>
              </a:p>
            </p:txBody>
          </p:sp>
        </p:grp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B92A114A-E03E-4B56-B665-1E8F5FC9B20C}"/>
                </a:ext>
              </a:extLst>
            </p:cNvPr>
            <p:cNvGrpSpPr/>
            <p:nvPr/>
          </p:nvGrpSpPr>
          <p:grpSpPr>
            <a:xfrm>
              <a:off x="13276958" y="5437788"/>
              <a:ext cx="3470371" cy="2667797"/>
              <a:chOff x="5015615" y="6286501"/>
              <a:chExt cx="5715000" cy="2667797"/>
            </a:xfrm>
          </p:grpSpPr>
          <p:pic>
            <p:nvPicPr>
              <p:cNvPr id="2058" name="Picture 10" descr="Spring REST Docs를 사용한 API 문서 자동화">
                <a:extLst>
                  <a:ext uri="{FF2B5EF4-FFF2-40B4-BE49-F238E27FC236}">
                    <a16:creationId xmlns:a16="http://schemas.microsoft.com/office/drawing/2014/main" id="{AF0BCCEA-C8B2-4795-8900-B8CBFE78BA7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7208" b="12854"/>
              <a:stretch/>
            </p:blipFill>
            <p:spPr bwMode="auto">
              <a:xfrm>
                <a:off x="5015615" y="6286501"/>
                <a:ext cx="5715000" cy="18929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98846A97-3603-49ED-95E2-1D8404447CAC}"/>
                  </a:ext>
                </a:extLst>
              </p:cNvPr>
              <p:cNvSpPr txBox="1"/>
              <p:nvPr/>
            </p:nvSpPr>
            <p:spPr>
              <a:xfrm>
                <a:off x="5805836" y="8358363"/>
                <a:ext cx="4336151" cy="5959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5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Spring boot 2.2</a:t>
                </a:r>
                <a:endParaRPr lang="ko-KR" altLang="en-US" sz="25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endParaRPr>
              </a:p>
            </p:txBody>
          </p:sp>
        </p:grp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E4B3AAC4-25F7-4396-8068-8397CCFFE81B}"/>
                </a:ext>
              </a:extLst>
            </p:cNvPr>
            <p:cNvGrpSpPr/>
            <p:nvPr/>
          </p:nvGrpSpPr>
          <p:grpSpPr>
            <a:xfrm>
              <a:off x="7607299" y="8394020"/>
              <a:ext cx="3124201" cy="2672933"/>
              <a:chOff x="11644644" y="6850210"/>
              <a:chExt cx="3124201" cy="2672933"/>
            </a:xfrm>
          </p:grpSpPr>
          <p:pic>
            <p:nvPicPr>
              <p:cNvPr id="2082" name="Picture 34" descr="플라스크 (웹 프레임워크) - 위키백과, 우리 모두의 백과사전">
                <a:extLst>
                  <a:ext uri="{FF2B5EF4-FFF2-40B4-BE49-F238E27FC236}">
                    <a16:creationId xmlns:a16="http://schemas.microsoft.com/office/drawing/2014/main" id="{58B6D3BF-F748-42D6-AA11-73AA9E38ED4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644644" y="6850210"/>
                <a:ext cx="3124201" cy="18929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808404E5-3EFA-46ED-B1C2-9D1E0E3BEB2F}"/>
                  </a:ext>
                </a:extLst>
              </p:cNvPr>
              <p:cNvSpPr txBox="1"/>
              <p:nvPr/>
            </p:nvSpPr>
            <p:spPr>
              <a:xfrm>
                <a:off x="12398358" y="8927208"/>
                <a:ext cx="1565970" cy="5959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5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Flask 1.1</a:t>
                </a:r>
                <a:endParaRPr lang="ko-KR" altLang="en-US" sz="25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endParaRPr>
              </a:p>
            </p:txBody>
          </p:sp>
        </p:grp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8DE4D044-F412-4868-AB09-ED6760BE63C7}"/>
                </a:ext>
              </a:extLst>
            </p:cNvPr>
            <p:cNvGrpSpPr/>
            <p:nvPr/>
          </p:nvGrpSpPr>
          <p:grpSpPr>
            <a:xfrm>
              <a:off x="7581899" y="5476421"/>
              <a:ext cx="3124201" cy="2629164"/>
              <a:chOff x="1295400" y="8045729"/>
              <a:chExt cx="6988575" cy="2629164"/>
            </a:xfrm>
          </p:grpSpPr>
          <p:pic>
            <p:nvPicPr>
              <p:cNvPr id="2100" name="Picture 52" descr="Java 알고리즘 - Gradle 시작하기">
                <a:extLst>
                  <a:ext uri="{FF2B5EF4-FFF2-40B4-BE49-F238E27FC236}">
                    <a16:creationId xmlns:a16="http://schemas.microsoft.com/office/drawing/2014/main" id="{B6C5EF1E-BB8C-4D4B-807C-248D1D7652F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95400" y="8045729"/>
                <a:ext cx="6988575" cy="18929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C27D9CBB-23F0-45A9-AAFB-497CA4711331}"/>
                  </a:ext>
                </a:extLst>
              </p:cNvPr>
              <p:cNvSpPr txBox="1"/>
              <p:nvPr/>
            </p:nvSpPr>
            <p:spPr>
              <a:xfrm>
                <a:off x="2885212" y="10078958"/>
                <a:ext cx="4079703" cy="5959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5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Gradle 6.2</a:t>
                </a:r>
                <a:endParaRPr lang="ko-KR" altLang="en-US" sz="25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endParaRPr>
              </a:p>
            </p:txBody>
          </p:sp>
        </p:grp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7512FE42-F130-4BA3-B24E-BC2DFA1F59BE}"/>
                </a:ext>
              </a:extLst>
            </p:cNvPr>
            <p:cNvGrpSpPr/>
            <p:nvPr/>
          </p:nvGrpSpPr>
          <p:grpSpPr>
            <a:xfrm>
              <a:off x="1463990" y="8394020"/>
              <a:ext cx="2345050" cy="2596515"/>
              <a:chOff x="9667920" y="6439885"/>
              <a:chExt cx="3352995" cy="2596515"/>
            </a:xfrm>
          </p:grpSpPr>
          <p:pic>
            <p:nvPicPr>
              <p:cNvPr id="2104" name="Picture 56">
                <a:extLst>
                  <a:ext uri="{FF2B5EF4-FFF2-40B4-BE49-F238E27FC236}">
                    <a16:creationId xmlns:a16="http://schemas.microsoft.com/office/drawing/2014/main" id="{A963DA2C-B998-480B-9FC0-C413BD9E926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667920" y="6439885"/>
                <a:ext cx="3352995" cy="18929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D624C5F2-512C-49A6-8D04-97043807D395}"/>
                  </a:ext>
                </a:extLst>
              </p:cNvPr>
              <p:cNvSpPr txBox="1"/>
              <p:nvPr/>
            </p:nvSpPr>
            <p:spPr>
              <a:xfrm>
                <a:off x="10059208" y="8440465"/>
                <a:ext cx="2677975" cy="5959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5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Python 3.6</a:t>
                </a:r>
                <a:endParaRPr lang="ko-KR" altLang="en-US" sz="25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endParaRPr>
              </a:p>
            </p:txBody>
          </p:sp>
        </p:grp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59B50CF0-CE7C-4FBE-B80F-1002525F04EF}"/>
                </a:ext>
              </a:extLst>
            </p:cNvPr>
            <p:cNvGrpSpPr/>
            <p:nvPr/>
          </p:nvGrpSpPr>
          <p:grpSpPr>
            <a:xfrm>
              <a:off x="13136980" y="8388168"/>
              <a:ext cx="3859394" cy="2659547"/>
              <a:chOff x="8156303" y="6697418"/>
              <a:chExt cx="3859394" cy="2659547"/>
            </a:xfrm>
          </p:grpSpPr>
          <p:pic>
            <p:nvPicPr>
              <p:cNvPr id="2106" name="Picture 58">
                <a:extLst>
                  <a:ext uri="{FF2B5EF4-FFF2-40B4-BE49-F238E27FC236}">
                    <a16:creationId xmlns:a16="http://schemas.microsoft.com/office/drawing/2014/main" id="{CBED6F67-9618-4A61-BC32-8D5CA3878BF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296281" y="6697418"/>
                <a:ext cx="3487105" cy="1892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55ABAC05-ACF1-4406-B59D-49474F00FECB}"/>
                  </a:ext>
                </a:extLst>
              </p:cNvPr>
              <p:cNvSpPr txBox="1"/>
              <p:nvPr/>
            </p:nvSpPr>
            <p:spPr>
              <a:xfrm>
                <a:off x="8156303" y="8761030"/>
                <a:ext cx="3859394" cy="5959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5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TensorFlow-GPU 1.15.2</a:t>
                </a:r>
                <a:endParaRPr lang="ko-KR" altLang="en-US" sz="25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endParaRPr>
              </a:p>
            </p:txBody>
          </p:sp>
        </p:grp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54F79462-F70A-4428-935D-FED02F7CC131}"/>
              </a:ext>
            </a:extLst>
          </p:cNvPr>
          <p:cNvSpPr txBox="1"/>
          <p:nvPr/>
        </p:nvSpPr>
        <p:spPr>
          <a:xfrm>
            <a:off x="2594748" y="508985"/>
            <a:ext cx="328589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기술</a:t>
            </a: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B2488A2F-16DE-4255-8A2B-298468118146}"/>
              </a:ext>
            </a:extLst>
          </p:cNvPr>
          <p:cNvGrpSpPr/>
          <p:nvPr/>
        </p:nvGrpSpPr>
        <p:grpSpPr>
          <a:xfrm>
            <a:off x="1469441" y="508985"/>
            <a:ext cx="15281652" cy="1049240"/>
            <a:chOff x="1469441" y="508985"/>
            <a:chExt cx="15281652" cy="1049240"/>
          </a:xfrm>
        </p:grpSpPr>
        <p:sp>
          <p:nvSpPr>
            <p:cNvPr id="39" name="Object 5">
              <a:extLst>
                <a:ext uri="{FF2B5EF4-FFF2-40B4-BE49-F238E27FC236}">
                  <a16:creationId xmlns:a16="http://schemas.microsoft.com/office/drawing/2014/main" id="{F67BD84B-0509-4DAC-A703-FBF117270479}"/>
                </a:ext>
              </a:extLst>
            </p:cNvPr>
            <p:cNvSpPr txBox="1"/>
            <p:nvPr/>
          </p:nvSpPr>
          <p:spPr>
            <a:xfrm>
              <a:off x="1469441" y="508985"/>
              <a:ext cx="892759" cy="771345"/>
            </a:xfrm>
            <a:prstGeom prst="rect">
              <a:avLst/>
            </a:prstGeom>
            <a:noFill/>
          </p:spPr>
          <p:txBody>
            <a:bodyPr wrap="square" rtlCol="0" anchor="ctr"/>
            <a:lstStyle/>
            <a:p>
              <a:r>
                <a:rPr lang="en-US" sz="5500" kern="0" spc="-200" dirty="0">
                  <a:solidFill>
                    <a:srgbClr val="000000"/>
                  </a:solidFill>
                  <a:latin typeface="에스코어 드림 4" pitchFamily="34" charset="0"/>
                  <a:cs typeface="에스코어 드림 4" pitchFamily="34" charset="0"/>
                </a:rPr>
                <a:t>04</a:t>
              </a:r>
              <a:endParaRPr lang="en-US" sz="5500" dirty="0"/>
            </a:p>
          </p:txBody>
        </p:sp>
        <p:sp>
          <p:nvSpPr>
            <p:cNvPr id="41" name="Object 8">
              <a:extLst>
                <a:ext uri="{FF2B5EF4-FFF2-40B4-BE49-F238E27FC236}">
                  <a16:creationId xmlns:a16="http://schemas.microsoft.com/office/drawing/2014/main" id="{EFF3BA66-48E0-4410-BA3A-5A7B0A93A364}"/>
                </a:ext>
              </a:extLst>
            </p:cNvPr>
            <p:cNvSpPr txBox="1"/>
            <p:nvPr/>
          </p:nvSpPr>
          <p:spPr>
            <a:xfrm>
              <a:off x="10210800" y="632549"/>
              <a:ext cx="6540293" cy="925676"/>
            </a:xfrm>
            <a:prstGeom prst="rect">
              <a:avLst/>
            </a:prstGeom>
            <a:noFill/>
          </p:spPr>
          <p:txBody>
            <a:bodyPr wrap="square" rtlCol="0" anchor="ctr"/>
            <a:lstStyle/>
            <a:p>
              <a:pPr algn="r"/>
              <a:r>
                <a:rPr lang="ko-KR" altLang="en-US" sz="3500" kern="0" spc="-100" dirty="0"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에스코어 드림 2" pitchFamily="34" charset="0"/>
                </a:rPr>
                <a:t>프로젝트 수행과정</a:t>
              </a:r>
              <a:r>
                <a:rPr lang="en-US" altLang="ko-KR" sz="3500" kern="0" spc="-100" dirty="0"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에스코어 드림 2" pitchFamily="34" charset="0"/>
                </a:rPr>
                <a:t>/</a:t>
              </a:r>
              <a:r>
                <a:rPr lang="ko-KR" altLang="en-US" sz="3500" kern="0" spc="-100" dirty="0"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에스코어 드림 2" pitchFamily="34" charset="0"/>
                </a:rPr>
                <a:t>결과</a:t>
              </a:r>
              <a:endParaRPr lang="en-US" altLang="ko-KR" sz="3500" kern="0" spc="-1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에스코어 드림 2" pitchFamily="34" charset="0"/>
              </a:endParaRPr>
            </a:p>
            <a:p>
              <a:pPr algn="r"/>
              <a:r>
                <a:rPr lang="en-US" altLang="ko-KR" sz="2500" kern="0" spc="-100" dirty="0"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</a:rPr>
                <a:t>- </a:t>
              </a:r>
              <a:r>
                <a:rPr lang="ko-KR" altLang="en-US" sz="2500" kern="0" spc="-100" dirty="0"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</a:rPr>
                <a:t>백엔드</a:t>
              </a:r>
              <a:endParaRPr lang="en-US" altLang="ko-KR" sz="25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327599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72667" y="-95305"/>
            <a:ext cx="18433180" cy="2757786"/>
            <a:chOff x="-72667" y="-95305"/>
            <a:chExt cx="18433180" cy="27577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2667" y="-95305"/>
              <a:ext cx="18433180" cy="27577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815347" y="3766150"/>
            <a:ext cx="1598207" cy="1598207"/>
            <a:chOff x="14815347" y="3766150"/>
            <a:chExt cx="1598207" cy="159820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815347" y="3766150"/>
              <a:ext cx="1598207" cy="1598207"/>
            </a:xfrm>
            <a:prstGeom prst="rect">
              <a:avLst/>
            </a:prstGeom>
          </p:spPr>
        </p:pic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4724B04C-9217-4E75-9C8B-0400EBDCAF88}"/>
              </a:ext>
            </a:extLst>
          </p:cNvPr>
          <p:cNvGrpSpPr/>
          <p:nvPr/>
        </p:nvGrpSpPr>
        <p:grpSpPr>
          <a:xfrm>
            <a:off x="1491108" y="3981887"/>
            <a:ext cx="14799217" cy="4051941"/>
            <a:chOff x="267057" y="1547656"/>
            <a:chExt cx="11375428" cy="3785383"/>
          </a:xfrm>
        </p:grpSpPr>
        <p:sp>
          <p:nvSpPr>
            <p:cNvPr id="15" name="순서도: 연결자 14">
              <a:extLst>
                <a:ext uri="{FF2B5EF4-FFF2-40B4-BE49-F238E27FC236}">
                  <a16:creationId xmlns:a16="http://schemas.microsoft.com/office/drawing/2014/main" id="{877FCE98-557E-4E14-A6E1-C8D3D006D32C}"/>
                </a:ext>
              </a:extLst>
            </p:cNvPr>
            <p:cNvSpPr/>
            <p:nvPr/>
          </p:nvSpPr>
          <p:spPr>
            <a:xfrm>
              <a:off x="589800" y="1547656"/>
              <a:ext cx="1660285" cy="2017904"/>
            </a:xfrm>
            <a:prstGeom prst="flowChartConnector">
              <a:avLst/>
            </a:prstGeom>
            <a:blipFill>
              <a:blip r:embed="rId4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25" dirty="0">
                <a:latin typeface="스웨거 TTF" panose="020B0600000101010101" pitchFamily="50" charset="-127"/>
                <a:ea typeface="스웨거 TTF" panose="020B0600000101010101" pitchFamily="50" charset="-127"/>
              </a:endParaRPr>
            </a:p>
          </p:txBody>
        </p:sp>
        <p:sp>
          <p:nvSpPr>
            <p:cNvPr id="16" name="순서도: 연결자 15">
              <a:extLst>
                <a:ext uri="{FF2B5EF4-FFF2-40B4-BE49-F238E27FC236}">
                  <a16:creationId xmlns:a16="http://schemas.microsoft.com/office/drawing/2014/main" id="{5B44C6B1-E3B0-4D3B-94E5-41468FAA5DBE}"/>
                </a:ext>
              </a:extLst>
            </p:cNvPr>
            <p:cNvSpPr/>
            <p:nvPr/>
          </p:nvSpPr>
          <p:spPr>
            <a:xfrm>
              <a:off x="2937899" y="1547656"/>
              <a:ext cx="1660285" cy="2017904"/>
            </a:xfrm>
            <a:prstGeom prst="flowChartConnector">
              <a:avLst/>
            </a:prstGeom>
            <a:blipFill>
              <a:blip r:embed="rId5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25" dirty="0">
                <a:latin typeface="스웨거 TTF" panose="020B0600000101010101" pitchFamily="50" charset="-127"/>
                <a:ea typeface="스웨거 TTF" panose="020B0600000101010101" pitchFamily="50" charset="-127"/>
              </a:endParaRPr>
            </a:p>
          </p:txBody>
        </p:sp>
        <p:sp>
          <p:nvSpPr>
            <p:cNvPr id="17" name="순서도: 연결자 16">
              <a:extLst>
                <a:ext uri="{FF2B5EF4-FFF2-40B4-BE49-F238E27FC236}">
                  <a16:creationId xmlns:a16="http://schemas.microsoft.com/office/drawing/2014/main" id="{0A9D1769-4577-4EE7-A698-D8AE42AF1247}"/>
                </a:ext>
              </a:extLst>
            </p:cNvPr>
            <p:cNvSpPr/>
            <p:nvPr/>
          </p:nvSpPr>
          <p:spPr>
            <a:xfrm>
              <a:off x="5285999" y="1547656"/>
              <a:ext cx="1660285" cy="2017904"/>
            </a:xfrm>
            <a:prstGeom prst="flowChartConnector">
              <a:avLst/>
            </a:prstGeom>
            <a:blipFill>
              <a:blip r:embed="rId6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25" dirty="0">
                <a:latin typeface="스웨거 TTF" panose="020B0600000101010101" pitchFamily="50" charset="-127"/>
                <a:ea typeface="스웨거 TTF" panose="020B0600000101010101" pitchFamily="50" charset="-127"/>
              </a:endParaRPr>
            </a:p>
          </p:txBody>
        </p:sp>
        <p:sp>
          <p:nvSpPr>
            <p:cNvPr id="18" name="순서도: 연결자 17">
              <a:extLst>
                <a:ext uri="{FF2B5EF4-FFF2-40B4-BE49-F238E27FC236}">
                  <a16:creationId xmlns:a16="http://schemas.microsoft.com/office/drawing/2014/main" id="{3AB77042-19AC-47AF-AD2F-AE4DE4BD38B2}"/>
                </a:ext>
              </a:extLst>
            </p:cNvPr>
            <p:cNvSpPr/>
            <p:nvPr/>
          </p:nvSpPr>
          <p:spPr>
            <a:xfrm>
              <a:off x="7634099" y="1547656"/>
              <a:ext cx="1660285" cy="2017904"/>
            </a:xfrm>
            <a:prstGeom prst="flowChartConnector">
              <a:avLst/>
            </a:prstGeom>
            <a:blipFill>
              <a:blip r:embed="rId7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25" dirty="0">
                <a:latin typeface="스웨거 TTF" panose="020B0600000101010101" pitchFamily="50" charset="-127"/>
                <a:ea typeface="스웨거 TTF" panose="020B0600000101010101" pitchFamily="50" charset="-127"/>
              </a:endParaRPr>
            </a:p>
          </p:txBody>
        </p:sp>
        <p:sp>
          <p:nvSpPr>
            <p:cNvPr id="19" name="순서도: 연결자 18">
              <a:extLst>
                <a:ext uri="{FF2B5EF4-FFF2-40B4-BE49-F238E27FC236}">
                  <a16:creationId xmlns:a16="http://schemas.microsoft.com/office/drawing/2014/main" id="{D886C275-AA7A-4608-B406-ED09C3811F06}"/>
                </a:ext>
              </a:extLst>
            </p:cNvPr>
            <p:cNvSpPr/>
            <p:nvPr/>
          </p:nvSpPr>
          <p:spPr>
            <a:xfrm>
              <a:off x="9982200" y="1547656"/>
              <a:ext cx="1660285" cy="2017904"/>
            </a:xfrm>
            <a:prstGeom prst="flowChartConnector">
              <a:avLst/>
            </a:prstGeom>
            <a:blipFill>
              <a:blip r:embed="rId8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25" dirty="0">
                <a:latin typeface="스웨거 TTF" panose="020B0600000101010101" pitchFamily="50" charset="-127"/>
                <a:ea typeface="스웨거 TTF" panose="020B0600000101010101" pitchFamily="50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48CEFF9-69D9-42D1-9756-E81888B7FC01}"/>
                </a:ext>
              </a:extLst>
            </p:cNvPr>
            <p:cNvSpPr txBox="1"/>
            <p:nvPr/>
          </p:nvSpPr>
          <p:spPr>
            <a:xfrm>
              <a:off x="267057" y="3663511"/>
              <a:ext cx="2305771" cy="16695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이찬호 </a:t>
              </a:r>
              <a:r>
                <a:rPr lang="en-US" altLang="ko-KR" sz="2400" b="1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(</a:t>
              </a:r>
              <a:r>
                <a:rPr lang="ko-KR" altLang="en-US" sz="2400" b="1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팀장</a:t>
              </a:r>
              <a:r>
                <a:rPr lang="en-US" altLang="ko-KR" sz="2400" b="1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)</a:t>
              </a:r>
            </a:p>
            <a:p>
              <a:pPr algn="ctr"/>
              <a:r>
                <a:rPr lang="en-US" altLang="ko-KR" sz="2400" b="1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(Chan Ho Lee)</a:t>
              </a:r>
            </a:p>
            <a:p>
              <a:pPr algn="ctr"/>
              <a:endParaRPr lang="en-US" altLang="ko-KR" sz="813" b="1" dirty="0">
                <a:latin typeface="나눔바른고딕"/>
                <a:ea typeface="Noto Sans CJK KR Light" panose="020B0300000000000000" pitchFamily="34" charset="-127"/>
              </a:endParaRPr>
            </a:p>
            <a:p>
              <a:pPr marL="232172" indent="-232172" algn="ctr">
                <a:buFont typeface="Arial" panose="020B0604020202020204" pitchFamily="34" charset="0"/>
                <a:buChar char="•"/>
              </a:pPr>
              <a:r>
                <a:rPr lang="en-US" altLang="ko-KR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WBS</a:t>
              </a:r>
              <a:r>
                <a:rPr lang="ko-KR" altLang="en-US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를 통한 팀 일정 관리</a:t>
              </a:r>
              <a:endPara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pPr marL="232172" indent="-232172" algn="ctr">
                <a:buFont typeface="Arial" panose="020B0604020202020204" pitchFamily="34" charset="0"/>
                <a:buChar char="•"/>
              </a:pPr>
              <a:r>
                <a:rPr lang="ko-KR" altLang="en-US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딥러닝 모델 생성</a:t>
              </a:r>
              <a:r>
                <a:rPr lang="en-US" altLang="ko-KR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, </a:t>
              </a:r>
              <a:r>
                <a:rPr lang="ko-KR" altLang="en-US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학습</a:t>
              </a:r>
              <a:r>
                <a:rPr lang="en-US" altLang="ko-KR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, </a:t>
              </a:r>
              <a:r>
                <a:rPr lang="ko-KR" altLang="en-US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검증</a:t>
              </a:r>
              <a:r>
                <a:rPr lang="en-US" altLang="ko-KR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, </a:t>
              </a:r>
              <a:r>
                <a:rPr lang="ko-KR" altLang="en-US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예측</a:t>
              </a:r>
              <a:endPara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99C9B836-41A6-4E18-BC80-956A9F35E872}"/>
              </a:ext>
            </a:extLst>
          </p:cNvPr>
          <p:cNvSpPr txBox="1"/>
          <p:nvPr/>
        </p:nvSpPr>
        <p:spPr>
          <a:xfrm>
            <a:off x="4848910" y="6246736"/>
            <a:ext cx="2393823" cy="2064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이정철 </a:t>
            </a:r>
            <a:r>
              <a:rPr lang="en-US" altLang="ko-KR" sz="2400" b="1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</a:t>
            </a:r>
            <a:r>
              <a:rPr lang="ko-KR" altLang="en-US" sz="2400" b="1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팀원</a:t>
            </a:r>
            <a:r>
              <a:rPr lang="en-US" altLang="ko-KR" sz="2400" b="1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)</a:t>
            </a:r>
          </a:p>
          <a:p>
            <a:pPr algn="ctr"/>
            <a:r>
              <a:rPr lang="en-US" altLang="ko-KR" sz="2400" b="1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(Jung Chul Lee)</a:t>
            </a:r>
          </a:p>
          <a:p>
            <a:pPr algn="ctr"/>
            <a:endParaRPr lang="en-US" altLang="ko-KR" sz="813" b="1" dirty="0">
              <a:latin typeface="나눔바른고딕"/>
              <a:ea typeface="Noto Sans CJK KR Light" panose="020B0300000000000000" pitchFamily="34" charset="-127"/>
            </a:endParaRPr>
          </a:p>
          <a:p>
            <a:pPr marL="232172" indent="-232172" algn="ctr">
              <a:buFont typeface="Arial" panose="020B0604020202020204" pitchFamily="34" charset="0"/>
              <a:buChar char="•"/>
            </a:pP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백엔드 개발</a:t>
            </a: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232172" indent="-232172" algn="ctr">
              <a:buFont typeface="Arial" panose="020B0604020202020204" pitchFamily="34" charset="0"/>
              <a:buChar char="•"/>
            </a:pP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DB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구축 설계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/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제어</a:t>
            </a: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232172" indent="-232172" algn="ctr">
              <a:buFont typeface="Arial" panose="020B0604020202020204" pitchFamily="34" charset="0"/>
              <a:buChar char="•"/>
            </a:pP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서버 환경 설정</a:t>
            </a: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232172" indent="-232172" algn="ctr">
              <a:buFont typeface="Arial" panose="020B0604020202020204" pitchFamily="34" charset="0"/>
              <a:buChar char="•"/>
            </a:pP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서버 구성 관리</a:t>
            </a: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4AC023C-234B-43E4-AD91-F894E17B5F21}"/>
              </a:ext>
            </a:extLst>
          </p:cNvPr>
          <p:cNvSpPr txBox="1"/>
          <p:nvPr/>
        </p:nvSpPr>
        <p:spPr>
          <a:xfrm>
            <a:off x="7862290" y="6246736"/>
            <a:ext cx="2563266" cy="1787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정소현 </a:t>
            </a:r>
            <a:r>
              <a:rPr lang="en-US" altLang="ko-KR" sz="2400" b="1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</a:t>
            </a:r>
            <a:r>
              <a:rPr lang="ko-KR" altLang="en-US" sz="2400" b="1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팀원</a:t>
            </a:r>
            <a:r>
              <a:rPr lang="en-US" altLang="ko-KR" sz="2400" b="1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)</a:t>
            </a:r>
          </a:p>
          <a:p>
            <a:pPr algn="ctr"/>
            <a:r>
              <a:rPr lang="en-US" altLang="ko-KR" sz="2400" b="1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(So Hyeon Jung)</a:t>
            </a:r>
          </a:p>
          <a:p>
            <a:pPr algn="ctr"/>
            <a:endParaRPr lang="en-US" altLang="ko-KR" sz="813" b="1" dirty="0">
              <a:latin typeface="나눔바른고딕"/>
              <a:ea typeface="Noto Sans CJK KR Light" panose="020B0300000000000000" pitchFamily="34" charset="-127"/>
            </a:endParaRPr>
          </a:p>
          <a:p>
            <a:pPr marL="232172" indent="-232172" algn="ctr">
              <a:buFont typeface="Arial" panose="020B0604020202020204" pitchFamily="34" charset="0"/>
              <a:buChar char="•"/>
            </a:pP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데이터 전처리</a:t>
            </a: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232172" indent="-232172" algn="ctr">
              <a:buFont typeface="Arial" panose="020B0604020202020204" pitchFamily="34" charset="0"/>
              <a:buChar char="•"/>
            </a:pP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데이터 샘플링</a:t>
            </a: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232172" indent="-232172" algn="ctr">
              <a:buFont typeface="Arial" panose="020B0604020202020204" pitchFamily="34" charset="0"/>
              <a:buChar char="•"/>
            </a:pP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팀 주간일지 작성</a:t>
            </a: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F0288A8-AE7E-4922-9DEA-C36728C87E1E}"/>
              </a:ext>
            </a:extLst>
          </p:cNvPr>
          <p:cNvSpPr txBox="1"/>
          <p:nvPr/>
        </p:nvSpPr>
        <p:spPr>
          <a:xfrm>
            <a:off x="10880499" y="6246736"/>
            <a:ext cx="2549981" cy="1787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정용주 </a:t>
            </a:r>
            <a:r>
              <a:rPr lang="en-US" altLang="ko-KR" sz="2400" b="1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</a:t>
            </a:r>
            <a:r>
              <a:rPr lang="ko-KR" altLang="en-US" sz="2400" b="1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팀원</a:t>
            </a:r>
            <a:r>
              <a:rPr lang="en-US" altLang="ko-KR" sz="2400" b="1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)</a:t>
            </a:r>
          </a:p>
          <a:p>
            <a:pPr algn="ctr"/>
            <a:r>
              <a:rPr lang="en-US" altLang="ko-KR" sz="2400" b="1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(Yong Ju Jeong)</a:t>
            </a:r>
          </a:p>
          <a:p>
            <a:pPr algn="ctr"/>
            <a:endParaRPr lang="en-US" altLang="ko-KR" sz="813" b="1" dirty="0">
              <a:latin typeface="나눔바른고딕"/>
              <a:ea typeface="Noto Sans CJK KR Light" panose="020B0300000000000000" pitchFamily="34" charset="-127"/>
            </a:endParaRPr>
          </a:p>
          <a:p>
            <a:pPr marL="232172" indent="-232172" algn="ctr">
              <a:buFont typeface="Arial" panose="020B0604020202020204" pitchFamily="34" charset="0"/>
              <a:buChar char="•"/>
            </a:pP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프론트엔드 개발</a:t>
            </a: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232172" indent="-232172" algn="ctr">
              <a:buFont typeface="Arial" panose="020B0604020202020204" pitchFamily="34" charset="0"/>
              <a:buChar char="•"/>
            </a:pP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UI/UX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기획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/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설계</a:t>
            </a: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232172" indent="-232172" algn="ctr">
              <a:buFont typeface="Arial" panose="020B0604020202020204" pitchFamily="34" charset="0"/>
              <a:buChar char="•"/>
            </a:pP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웹 검증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/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테스트</a:t>
            </a: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85F9ADD-D57B-4CC9-B256-D817A3CBF831}"/>
              </a:ext>
            </a:extLst>
          </p:cNvPr>
          <p:cNvSpPr txBox="1"/>
          <p:nvPr/>
        </p:nvSpPr>
        <p:spPr>
          <a:xfrm>
            <a:off x="13551904" y="6246736"/>
            <a:ext cx="3316842" cy="2064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황지민 </a:t>
            </a:r>
            <a:r>
              <a:rPr lang="en-US" altLang="ko-KR" sz="2400" b="1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</a:t>
            </a:r>
            <a:r>
              <a:rPr lang="ko-KR" altLang="en-US" sz="2400" b="1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팀원</a:t>
            </a:r>
            <a:r>
              <a:rPr lang="en-US" altLang="ko-KR" sz="2400" b="1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)</a:t>
            </a:r>
          </a:p>
          <a:p>
            <a:pPr algn="ctr"/>
            <a:r>
              <a:rPr lang="en-US" altLang="ko-KR" sz="2400" b="1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(Ji Min Hwang)</a:t>
            </a:r>
          </a:p>
          <a:p>
            <a:pPr algn="ctr"/>
            <a:endParaRPr lang="en-US" altLang="ko-KR" sz="813" b="1" dirty="0">
              <a:latin typeface="나눔바른고딕"/>
              <a:ea typeface="Noto Sans CJK KR Light" panose="020B0300000000000000" pitchFamily="34" charset="-127"/>
            </a:endParaRPr>
          </a:p>
          <a:p>
            <a:pPr marL="232172" indent="-232172" algn="ctr">
              <a:buFont typeface="Arial" panose="020B0604020202020204" pitchFamily="34" charset="0"/>
              <a:buChar char="•"/>
            </a:pP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딥러닝 서버 백엔드 개발</a:t>
            </a: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232172" indent="-232172" algn="ctr">
              <a:buFont typeface="Arial" panose="020B0604020202020204" pitchFamily="34" charset="0"/>
              <a:buChar char="•"/>
            </a:pP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서버 연결</a:t>
            </a: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232172" indent="-232172" algn="ctr">
              <a:buFont typeface="Arial" panose="020B0604020202020204" pitchFamily="34" charset="0"/>
              <a:buChar char="•"/>
            </a:pP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스프링 서버 마이페이지 구성</a:t>
            </a: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232172" indent="-232172" algn="ctr">
              <a:buFont typeface="Arial" panose="020B0604020202020204" pitchFamily="34" charset="0"/>
              <a:buChar char="•"/>
            </a:pP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인프라 구성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/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배포</a:t>
            </a: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3CB14DC2-57A9-4EB4-9F74-86CBD42DA32B}"/>
              </a:ext>
            </a:extLst>
          </p:cNvPr>
          <p:cNvGrpSpPr/>
          <p:nvPr/>
        </p:nvGrpSpPr>
        <p:grpSpPr>
          <a:xfrm>
            <a:off x="1469441" y="508985"/>
            <a:ext cx="15281652" cy="771345"/>
            <a:chOff x="1469441" y="508985"/>
            <a:chExt cx="15281652" cy="771345"/>
          </a:xfrm>
        </p:grpSpPr>
        <p:sp>
          <p:nvSpPr>
            <p:cNvPr id="30" name="Object 5">
              <a:extLst>
                <a:ext uri="{FF2B5EF4-FFF2-40B4-BE49-F238E27FC236}">
                  <a16:creationId xmlns:a16="http://schemas.microsoft.com/office/drawing/2014/main" id="{3BA962DF-894E-42F1-A8D0-CDE698A66A30}"/>
                </a:ext>
              </a:extLst>
            </p:cNvPr>
            <p:cNvSpPr txBox="1"/>
            <p:nvPr/>
          </p:nvSpPr>
          <p:spPr>
            <a:xfrm>
              <a:off x="1469441" y="508985"/>
              <a:ext cx="3635959" cy="771345"/>
            </a:xfrm>
            <a:prstGeom prst="rect">
              <a:avLst/>
            </a:prstGeom>
            <a:noFill/>
          </p:spPr>
          <p:txBody>
            <a:bodyPr wrap="square" rtlCol="0" anchor="ctr"/>
            <a:lstStyle/>
            <a:p>
              <a:r>
                <a:rPr lang="en-US" sz="5500" kern="0" spc="-200" dirty="0">
                  <a:solidFill>
                    <a:schemeClr val="bg1"/>
                  </a:solidFill>
                  <a:latin typeface="에스코어 드림 4" pitchFamily="34" charset="0"/>
                  <a:cs typeface="에스코어 드림 4" pitchFamily="34" charset="0"/>
                </a:rPr>
                <a:t>01</a:t>
              </a:r>
              <a:endParaRPr lang="en-US" sz="5500" dirty="0">
                <a:solidFill>
                  <a:schemeClr val="bg1"/>
                </a:solidFill>
              </a:endParaRPr>
            </a:p>
          </p:txBody>
        </p:sp>
        <p:sp>
          <p:nvSpPr>
            <p:cNvPr id="31" name="Object 8">
              <a:extLst>
                <a:ext uri="{FF2B5EF4-FFF2-40B4-BE49-F238E27FC236}">
                  <a16:creationId xmlns:a16="http://schemas.microsoft.com/office/drawing/2014/main" id="{2874B1B6-23DF-420B-9B56-3AB763CA1690}"/>
                </a:ext>
              </a:extLst>
            </p:cNvPr>
            <p:cNvSpPr txBox="1"/>
            <p:nvPr/>
          </p:nvSpPr>
          <p:spPr>
            <a:xfrm>
              <a:off x="8686800" y="632549"/>
              <a:ext cx="8064293" cy="519715"/>
            </a:xfrm>
            <a:prstGeom prst="rect">
              <a:avLst/>
            </a:prstGeom>
            <a:noFill/>
          </p:spPr>
          <p:txBody>
            <a:bodyPr wrap="square" rtlCol="0" anchor="ctr"/>
            <a:lstStyle/>
            <a:p>
              <a:pPr algn="r"/>
              <a:r>
                <a:rPr lang="ko-KR" altLang="en-US" sz="3500" kern="0" spc="-100" dirty="0">
                  <a:solidFill>
                    <a:schemeClr val="bg1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에스코어 드림 2" pitchFamily="34" charset="0"/>
                </a:rPr>
                <a:t>프로젝트 팀 구성</a:t>
              </a:r>
              <a:r>
                <a:rPr lang="en-US" altLang="ko-KR" sz="3500" kern="0" spc="-100" dirty="0">
                  <a:solidFill>
                    <a:schemeClr val="bg1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에스코어 드림 2" pitchFamily="34" charset="0"/>
                </a:rPr>
                <a:t>/</a:t>
              </a:r>
              <a:r>
                <a:rPr lang="ko-KR" altLang="en-US" sz="3500" kern="0" spc="-100" dirty="0">
                  <a:solidFill>
                    <a:schemeClr val="bg1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에스코어 드림 2" pitchFamily="34" charset="0"/>
                </a:rPr>
                <a:t>역할</a:t>
              </a:r>
              <a:endParaRPr lang="en-US" sz="3500" dirty="0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endParaRPr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>
            <a:extLst>
              <a:ext uri="{FF2B5EF4-FFF2-40B4-BE49-F238E27FC236}">
                <a16:creationId xmlns:a16="http://schemas.microsoft.com/office/drawing/2014/main" id="{4888D1D3-D813-4400-924E-010A2BAF735A}"/>
              </a:ext>
            </a:extLst>
          </p:cNvPr>
          <p:cNvGrpSpPr/>
          <p:nvPr/>
        </p:nvGrpSpPr>
        <p:grpSpPr>
          <a:xfrm>
            <a:off x="1340985" y="1558225"/>
            <a:ext cx="15606029" cy="7061752"/>
            <a:chOff x="1340985" y="1422289"/>
            <a:chExt cx="15606029" cy="7061752"/>
          </a:xfrm>
        </p:grpSpPr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F1D1CED7-F464-4F10-B246-FB818424E727}"/>
                </a:ext>
              </a:extLst>
            </p:cNvPr>
            <p:cNvGrpSpPr/>
            <p:nvPr/>
          </p:nvGrpSpPr>
          <p:grpSpPr>
            <a:xfrm>
              <a:off x="1340985" y="3009900"/>
              <a:ext cx="15606029" cy="5474141"/>
              <a:chOff x="1605759" y="2170107"/>
              <a:chExt cx="15606029" cy="5474141"/>
            </a:xfrm>
          </p:grpSpPr>
          <p:grpSp>
            <p:nvGrpSpPr>
              <p:cNvPr id="7" name="그룹 6">
                <a:extLst>
                  <a:ext uri="{FF2B5EF4-FFF2-40B4-BE49-F238E27FC236}">
                    <a16:creationId xmlns:a16="http://schemas.microsoft.com/office/drawing/2014/main" id="{323E2326-7255-4AB5-82D7-0C7FFC207B71}"/>
                  </a:ext>
                </a:extLst>
              </p:cNvPr>
              <p:cNvGrpSpPr/>
              <p:nvPr/>
            </p:nvGrpSpPr>
            <p:grpSpPr>
              <a:xfrm>
                <a:off x="10542645" y="2170107"/>
                <a:ext cx="2070307" cy="2646357"/>
                <a:chOff x="10899998" y="2171700"/>
                <a:chExt cx="2070307" cy="2646357"/>
              </a:xfrm>
            </p:grpSpPr>
            <p:pic>
              <p:nvPicPr>
                <p:cNvPr id="21" name="그림 20"/>
                <p:cNvPicPr>
                  <a:picLocks noChangeAspect="1"/>
                </p:cNvPicPr>
                <p:nvPr/>
              </p:nvPicPr>
              <p:blipFill rotWithShape="1">
                <a:blip r:embed="rId2"/>
                <a:stretch>
                  <a:fillRect/>
                </a:stretch>
              </p:blipFill>
              <p:spPr>
                <a:xfrm>
                  <a:off x="10899998" y="2171700"/>
                  <a:ext cx="2070307" cy="1515356"/>
                </a:xfrm>
                <a:prstGeom prst="rect">
                  <a:avLst/>
                </a:prstGeom>
              </p:spPr>
            </p:pic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B823DEB9-7223-4807-8E5E-46AE9476B865}"/>
                    </a:ext>
                  </a:extLst>
                </p:cNvPr>
                <p:cNvSpPr txBox="1"/>
                <p:nvPr/>
              </p:nvSpPr>
              <p:spPr>
                <a:xfrm>
                  <a:off x="11205339" y="4341003"/>
                  <a:ext cx="1459623" cy="4770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2500" dirty="0" err="1"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</a:rPr>
                    <a:t>Webjars</a:t>
                  </a:r>
                  <a:endParaRPr lang="ko-KR" altLang="en-US" sz="25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endParaRPr>
                </a:p>
              </p:txBody>
            </p:sp>
          </p:grpSp>
          <p:grpSp>
            <p:nvGrpSpPr>
              <p:cNvPr id="6" name="그룹 5">
                <a:extLst>
                  <a:ext uri="{FF2B5EF4-FFF2-40B4-BE49-F238E27FC236}">
                    <a16:creationId xmlns:a16="http://schemas.microsoft.com/office/drawing/2014/main" id="{0ACC9B67-7C4F-4BD5-86DB-06E0CF377107}"/>
                  </a:ext>
                </a:extLst>
              </p:cNvPr>
              <p:cNvGrpSpPr/>
              <p:nvPr/>
            </p:nvGrpSpPr>
            <p:grpSpPr>
              <a:xfrm>
                <a:off x="1605759" y="2171700"/>
                <a:ext cx="2832231" cy="2646357"/>
                <a:chOff x="1605759" y="2171700"/>
                <a:chExt cx="2832231" cy="2646357"/>
              </a:xfrm>
            </p:grpSpPr>
            <p:pic>
              <p:nvPicPr>
                <p:cNvPr id="16" name="그림 15"/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5737" t="12466" r="5836" b="22486"/>
                <a:stretch/>
              </p:blipFill>
              <p:spPr>
                <a:xfrm>
                  <a:off x="1605759" y="2171700"/>
                  <a:ext cx="2832231" cy="1515356"/>
                </a:xfrm>
                <a:prstGeom prst="rect">
                  <a:avLst/>
                </a:prstGeom>
                <a:solidFill>
                  <a:schemeClr val="lt1"/>
                </a:solidFill>
              </p:spPr>
            </p:pic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B8C419FC-4724-4C86-9F9B-DE3FB1196E59}"/>
                    </a:ext>
                  </a:extLst>
                </p:cNvPr>
                <p:cNvSpPr txBox="1"/>
                <p:nvPr/>
              </p:nvSpPr>
              <p:spPr>
                <a:xfrm>
                  <a:off x="2275274" y="4341003"/>
                  <a:ext cx="1459623" cy="4770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2500" dirty="0" err="1"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</a:rPr>
                    <a:t>Mybatis</a:t>
                  </a:r>
                  <a:endParaRPr lang="ko-KR" altLang="en-US" sz="25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endParaRPr>
                </a:p>
              </p:txBody>
            </p:sp>
          </p:grpSp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BC54912D-168B-4D98-B3E6-43FBD08DF266}"/>
                  </a:ext>
                </a:extLst>
              </p:cNvPr>
              <p:cNvGrpSpPr/>
              <p:nvPr/>
            </p:nvGrpSpPr>
            <p:grpSpPr>
              <a:xfrm>
                <a:off x="2104172" y="5466466"/>
                <a:ext cx="2951761" cy="2177782"/>
                <a:chOff x="1469440" y="5466466"/>
                <a:chExt cx="2951761" cy="2177782"/>
              </a:xfrm>
            </p:grpSpPr>
            <p:pic>
              <p:nvPicPr>
                <p:cNvPr id="17" name="그림 16"/>
                <p:cNvPicPr>
                  <a:picLocks noChangeAspect="1"/>
                </p:cNvPicPr>
                <p:nvPr/>
              </p:nvPicPr>
              <p:blipFill rotWithShape="1">
                <a:blip r:embed="rId4"/>
                <a:stretch>
                  <a:fillRect/>
                </a:stretch>
              </p:blipFill>
              <p:spPr>
                <a:xfrm>
                  <a:off x="1469440" y="5466466"/>
                  <a:ext cx="2951761" cy="1306210"/>
                </a:xfrm>
                <a:prstGeom prst="rect">
                  <a:avLst/>
                </a:prstGeom>
              </p:spPr>
            </p:pic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725222CE-E371-486B-B967-BFFF9313A613}"/>
                    </a:ext>
                  </a:extLst>
                </p:cNvPr>
                <p:cNvSpPr txBox="1"/>
                <p:nvPr/>
              </p:nvSpPr>
              <p:spPr>
                <a:xfrm>
                  <a:off x="2063657" y="7167194"/>
                  <a:ext cx="1763326" cy="4770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2500" dirty="0" err="1"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</a:rPr>
                    <a:t>Thymeleaf</a:t>
                  </a:r>
                  <a:endParaRPr lang="ko-KR" altLang="en-US" sz="25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endParaRPr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9956EDC8-C0A3-4D6E-BF6F-792D9FBB9567}"/>
                  </a:ext>
                </a:extLst>
              </p:cNvPr>
              <p:cNvGrpSpPr/>
              <p:nvPr/>
            </p:nvGrpSpPr>
            <p:grpSpPr>
              <a:xfrm>
                <a:off x="7160105" y="5224770"/>
                <a:ext cx="3414350" cy="2419478"/>
                <a:chOff x="5783142" y="5224770"/>
                <a:chExt cx="3414350" cy="2419478"/>
              </a:xfrm>
            </p:grpSpPr>
            <p:pic>
              <p:nvPicPr>
                <p:cNvPr id="29" name="Picture 10" descr="Spring REST Docs를 사용한 API 문서 자동화">
                  <a:extLst>
                    <a:ext uri="{FF2B5EF4-FFF2-40B4-BE49-F238E27FC236}">
                      <a16:creationId xmlns:a16="http://schemas.microsoft.com/office/drawing/2014/main" id="{25DCCFF6-611D-4B29-88F8-AAF9892EBA8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7208" b="12854"/>
                <a:stretch/>
              </p:blipFill>
              <p:spPr bwMode="auto">
                <a:xfrm>
                  <a:off x="5783142" y="5224770"/>
                  <a:ext cx="3414350" cy="151535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4A5592DD-07D0-4985-B1AF-9A9E128308C2}"/>
                    </a:ext>
                  </a:extLst>
                </p:cNvPr>
                <p:cNvSpPr txBox="1"/>
                <p:nvPr/>
              </p:nvSpPr>
              <p:spPr>
                <a:xfrm>
                  <a:off x="6195029" y="7167194"/>
                  <a:ext cx="2590575" cy="4770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2500" dirty="0"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</a:rPr>
                    <a:t>Spring boot 2.2</a:t>
                  </a:r>
                  <a:endParaRPr lang="ko-KR" altLang="en-US" sz="25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endParaRPr>
                </a:p>
              </p:txBody>
            </p:sp>
          </p:grpSp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D3E19C16-673F-41E2-B651-BFF68EEBFF9A}"/>
                  </a:ext>
                </a:extLst>
              </p:cNvPr>
              <p:cNvGrpSpPr/>
              <p:nvPr/>
            </p:nvGrpSpPr>
            <p:grpSpPr>
              <a:xfrm>
                <a:off x="13797438" y="2171700"/>
                <a:ext cx="3414350" cy="2646357"/>
                <a:chOff x="13797438" y="2171700"/>
                <a:chExt cx="3414350" cy="2646357"/>
              </a:xfrm>
            </p:grpSpPr>
            <p:pic>
              <p:nvPicPr>
                <p:cNvPr id="19" name="그림 18"/>
                <p:cNvPicPr>
                  <a:picLocks noChangeAspect="1"/>
                </p:cNvPicPr>
                <p:nvPr/>
              </p:nvPicPr>
              <p:blipFill rotWithShape="1">
                <a:blip r:embed="rId6"/>
                <a:stretch>
                  <a:fillRect/>
                </a:stretch>
              </p:blipFill>
              <p:spPr>
                <a:xfrm>
                  <a:off x="13797438" y="2171700"/>
                  <a:ext cx="3414350" cy="1515356"/>
                </a:xfrm>
                <a:prstGeom prst="rect">
                  <a:avLst/>
                </a:prstGeom>
              </p:spPr>
            </p:pic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582E9AFC-136C-431A-8AB1-70F536128FAE}"/>
                    </a:ext>
                  </a:extLst>
                </p:cNvPr>
                <p:cNvSpPr txBox="1"/>
                <p:nvPr/>
              </p:nvSpPr>
              <p:spPr>
                <a:xfrm>
                  <a:off x="14989275" y="4341003"/>
                  <a:ext cx="1030675" cy="4770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2500" dirty="0"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</a:rPr>
                    <a:t>JDBC</a:t>
                  </a:r>
                  <a:endParaRPr lang="ko-KR" altLang="en-US" sz="25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endParaRPr>
                </a:p>
              </p:txBody>
            </p:sp>
          </p:grpSp>
          <p:grpSp>
            <p:nvGrpSpPr>
              <p:cNvPr id="13" name="그룹 12">
                <a:extLst>
                  <a:ext uri="{FF2B5EF4-FFF2-40B4-BE49-F238E27FC236}">
                    <a16:creationId xmlns:a16="http://schemas.microsoft.com/office/drawing/2014/main" id="{68EEF855-31D3-4F29-B5AA-939BB2CD69F7}"/>
                  </a:ext>
                </a:extLst>
              </p:cNvPr>
              <p:cNvGrpSpPr/>
              <p:nvPr/>
            </p:nvGrpSpPr>
            <p:grpSpPr>
              <a:xfrm>
                <a:off x="12678627" y="5514559"/>
                <a:ext cx="3505200" cy="1922636"/>
                <a:chOff x="1569401" y="7660318"/>
                <a:chExt cx="3505200" cy="1922636"/>
              </a:xfrm>
            </p:grpSpPr>
            <p:pic>
              <p:nvPicPr>
                <p:cNvPr id="22" name="그림 21"/>
                <p:cNvPicPr>
                  <a:picLocks noChangeAspect="1"/>
                </p:cNvPicPr>
                <p:nvPr/>
              </p:nvPicPr>
              <p:blipFill rotWithShape="1">
                <a:blip r:embed="rId7"/>
                <a:srcRect l="6998" t="23539" r="6376" b="19119"/>
                <a:stretch/>
              </p:blipFill>
              <p:spPr>
                <a:xfrm>
                  <a:off x="1569401" y="7660318"/>
                  <a:ext cx="3505200" cy="1306210"/>
                </a:xfrm>
                <a:prstGeom prst="rect">
                  <a:avLst/>
                </a:prstGeom>
              </p:spPr>
            </p:pic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D941B4D7-B8E9-432F-B241-B4AB2C5575F5}"/>
                    </a:ext>
                  </a:extLst>
                </p:cNvPr>
                <p:cNvSpPr txBox="1"/>
                <p:nvPr/>
              </p:nvSpPr>
              <p:spPr>
                <a:xfrm>
                  <a:off x="2851617" y="9105900"/>
                  <a:ext cx="940767" cy="4770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2500" dirty="0"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</a:rPr>
                    <a:t>AWS</a:t>
                  </a:r>
                  <a:endParaRPr lang="ko-KR" altLang="en-US" sz="25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endParaRPr>
                </a:p>
              </p:txBody>
            </p:sp>
          </p:grpSp>
          <p:grpSp>
            <p:nvGrpSpPr>
              <p:cNvPr id="5" name="그룹 4">
                <a:extLst>
                  <a:ext uri="{FF2B5EF4-FFF2-40B4-BE49-F238E27FC236}">
                    <a16:creationId xmlns:a16="http://schemas.microsoft.com/office/drawing/2014/main" id="{EF240124-C98E-4EF6-BC33-A0BD0D7B341F}"/>
                  </a:ext>
                </a:extLst>
              </p:cNvPr>
              <p:cNvGrpSpPr/>
              <p:nvPr/>
            </p:nvGrpSpPr>
            <p:grpSpPr>
              <a:xfrm>
                <a:off x="5622475" y="2171700"/>
                <a:ext cx="3735685" cy="2646357"/>
                <a:chOff x="5408313" y="2171700"/>
                <a:chExt cx="3735685" cy="2646357"/>
              </a:xfrm>
            </p:grpSpPr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5A7D230D-05F8-43C1-A4FB-8F974B7E9C77}"/>
                    </a:ext>
                  </a:extLst>
                </p:cNvPr>
                <p:cNvSpPr txBox="1"/>
                <p:nvPr/>
              </p:nvSpPr>
              <p:spPr>
                <a:xfrm>
                  <a:off x="6546345" y="4341003"/>
                  <a:ext cx="1459623" cy="4770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2500" dirty="0"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</a:rPr>
                    <a:t>Lombok</a:t>
                  </a:r>
                  <a:endParaRPr lang="ko-KR" altLang="en-US" sz="25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endParaRPr>
                </a:p>
              </p:txBody>
            </p:sp>
            <p:grpSp>
              <p:nvGrpSpPr>
                <p:cNvPr id="4" name="그룹 3">
                  <a:extLst>
                    <a:ext uri="{FF2B5EF4-FFF2-40B4-BE49-F238E27FC236}">
                      <a16:creationId xmlns:a16="http://schemas.microsoft.com/office/drawing/2014/main" id="{82BFB075-B777-44B1-8BC8-E8FA75AA1FCD}"/>
                    </a:ext>
                  </a:extLst>
                </p:cNvPr>
                <p:cNvGrpSpPr/>
                <p:nvPr/>
              </p:nvGrpSpPr>
              <p:grpSpPr>
                <a:xfrm>
                  <a:off x="5408313" y="2171700"/>
                  <a:ext cx="3735685" cy="1515356"/>
                  <a:chOff x="5408315" y="1877967"/>
                  <a:chExt cx="3735685" cy="1809089"/>
                </a:xfrm>
              </p:grpSpPr>
              <p:pic>
                <p:nvPicPr>
                  <p:cNvPr id="20" name="그림 19"/>
                  <p:cNvPicPr>
                    <a:picLocks noChangeAspect="1"/>
                  </p:cNvPicPr>
                  <p:nvPr/>
                </p:nvPicPr>
                <p:blipFill rotWithShape="1">
                  <a:blip r:embed="rId8"/>
                  <a:stretch>
                    <a:fillRect/>
                  </a:stretch>
                </p:blipFill>
                <p:spPr>
                  <a:xfrm>
                    <a:off x="5408315" y="2171700"/>
                    <a:ext cx="3735685" cy="1515356"/>
                  </a:xfrm>
                  <a:prstGeom prst="rect">
                    <a:avLst/>
                  </a:prstGeom>
                  <a:solidFill>
                    <a:schemeClr val="lt1"/>
                  </a:solidFill>
                </p:spPr>
              </p:pic>
              <p:pic>
                <p:nvPicPr>
                  <p:cNvPr id="3" name="그림 2">
                    <a:extLst>
                      <a:ext uri="{FF2B5EF4-FFF2-40B4-BE49-F238E27FC236}">
                        <a16:creationId xmlns:a16="http://schemas.microsoft.com/office/drawing/2014/main" id="{FA89CDE7-6068-49D1-8609-0C84A6E29BE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6193992" y="1877967"/>
                    <a:ext cx="2171700" cy="563568"/>
                  </a:xfrm>
                  <a:prstGeom prst="rect">
                    <a:avLst/>
                  </a:prstGeom>
                </p:spPr>
              </p:pic>
            </p:grpSp>
          </p:grpSp>
        </p:grp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5C52C40-4144-4C2C-894E-AC66DC4AED46}"/>
                </a:ext>
              </a:extLst>
            </p:cNvPr>
            <p:cNvSpPr txBox="1"/>
            <p:nvPr/>
          </p:nvSpPr>
          <p:spPr>
            <a:xfrm>
              <a:off x="1469441" y="1422289"/>
              <a:ext cx="3285896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5000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라이브러리</a:t>
              </a: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5BF3A3AD-BBBD-4D49-BCDB-2BB6C5A0B585}"/>
              </a:ext>
            </a:extLst>
          </p:cNvPr>
          <p:cNvGrpSpPr/>
          <p:nvPr/>
        </p:nvGrpSpPr>
        <p:grpSpPr>
          <a:xfrm>
            <a:off x="1469441" y="508985"/>
            <a:ext cx="15281652" cy="1049240"/>
            <a:chOff x="1469441" y="508985"/>
            <a:chExt cx="15281652" cy="1049240"/>
          </a:xfrm>
        </p:grpSpPr>
        <p:sp>
          <p:nvSpPr>
            <p:cNvPr id="37" name="Object 5">
              <a:extLst>
                <a:ext uri="{FF2B5EF4-FFF2-40B4-BE49-F238E27FC236}">
                  <a16:creationId xmlns:a16="http://schemas.microsoft.com/office/drawing/2014/main" id="{CECCE2CF-B7E8-4DFE-A790-98EAA5904364}"/>
                </a:ext>
              </a:extLst>
            </p:cNvPr>
            <p:cNvSpPr txBox="1"/>
            <p:nvPr/>
          </p:nvSpPr>
          <p:spPr>
            <a:xfrm>
              <a:off x="1469441" y="508985"/>
              <a:ext cx="892759" cy="771345"/>
            </a:xfrm>
            <a:prstGeom prst="rect">
              <a:avLst/>
            </a:prstGeom>
            <a:noFill/>
          </p:spPr>
          <p:txBody>
            <a:bodyPr wrap="square" rtlCol="0" anchor="ctr"/>
            <a:lstStyle/>
            <a:p>
              <a:r>
                <a:rPr lang="en-US" sz="5500" kern="0" spc="-200" dirty="0">
                  <a:solidFill>
                    <a:srgbClr val="000000"/>
                  </a:solidFill>
                  <a:latin typeface="에스코어 드림 4" pitchFamily="34" charset="0"/>
                  <a:cs typeface="에스코어 드림 4" pitchFamily="34" charset="0"/>
                </a:rPr>
                <a:t>04</a:t>
              </a:r>
              <a:endParaRPr lang="en-US" sz="5500" dirty="0"/>
            </a:p>
          </p:txBody>
        </p:sp>
        <p:sp>
          <p:nvSpPr>
            <p:cNvPr id="38" name="Object 8">
              <a:extLst>
                <a:ext uri="{FF2B5EF4-FFF2-40B4-BE49-F238E27FC236}">
                  <a16:creationId xmlns:a16="http://schemas.microsoft.com/office/drawing/2014/main" id="{2BDDC1B7-0C79-4BF3-AFB0-9F737B90BA9B}"/>
                </a:ext>
              </a:extLst>
            </p:cNvPr>
            <p:cNvSpPr txBox="1"/>
            <p:nvPr/>
          </p:nvSpPr>
          <p:spPr>
            <a:xfrm>
              <a:off x="10210800" y="632549"/>
              <a:ext cx="6540293" cy="925676"/>
            </a:xfrm>
            <a:prstGeom prst="rect">
              <a:avLst/>
            </a:prstGeom>
            <a:noFill/>
          </p:spPr>
          <p:txBody>
            <a:bodyPr wrap="square" rtlCol="0" anchor="ctr"/>
            <a:lstStyle/>
            <a:p>
              <a:pPr algn="r"/>
              <a:r>
                <a:rPr lang="ko-KR" altLang="en-US" sz="3500" kern="0" spc="-100" dirty="0"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에스코어 드림 2" pitchFamily="34" charset="0"/>
                </a:rPr>
                <a:t>프로젝트 수행과정</a:t>
              </a:r>
              <a:r>
                <a:rPr lang="en-US" altLang="ko-KR" sz="3500" kern="0" spc="-100" dirty="0"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에스코어 드림 2" pitchFamily="34" charset="0"/>
                </a:rPr>
                <a:t>/</a:t>
              </a:r>
              <a:r>
                <a:rPr lang="ko-KR" altLang="en-US" sz="3500" kern="0" spc="-100" dirty="0"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에스코어 드림 2" pitchFamily="34" charset="0"/>
                </a:rPr>
                <a:t>결과</a:t>
              </a:r>
              <a:endParaRPr lang="en-US" altLang="ko-KR" sz="3500" kern="0" spc="-1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에스코어 드림 2" pitchFamily="34" charset="0"/>
              </a:endParaRPr>
            </a:p>
            <a:p>
              <a:pPr algn="r"/>
              <a:r>
                <a:rPr lang="en-US" altLang="ko-KR" sz="2500" kern="0" spc="-100" dirty="0"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</a:rPr>
                <a:t>- </a:t>
              </a:r>
              <a:r>
                <a:rPr lang="ko-KR" altLang="en-US" sz="2500" kern="0" spc="-100" dirty="0"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</a:rPr>
                <a:t>백엔드</a:t>
              </a:r>
              <a:endParaRPr lang="en-US" altLang="ko-KR" sz="25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80969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BB9B4CB3-B1BE-41C4-B985-73009822C1FF}"/>
              </a:ext>
            </a:extLst>
          </p:cNvPr>
          <p:cNvGrpSpPr/>
          <p:nvPr/>
        </p:nvGrpSpPr>
        <p:grpSpPr>
          <a:xfrm>
            <a:off x="10523234" y="1989112"/>
            <a:ext cx="4626560" cy="6614121"/>
            <a:chOff x="1489318" y="1653579"/>
            <a:chExt cx="4626560" cy="6614121"/>
          </a:xfrm>
        </p:grpSpPr>
        <p:pic>
          <p:nvPicPr>
            <p:cNvPr id="1026" name="Picture 2" descr="번역] MySQL의 ENUM 타입을 사용하지 말아야 할 8가지 이유">
              <a:extLst>
                <a:ext uri="{FF2B5EF4-FFF2-40B4-BE49-F238E27FC236}">
                  <a16:creationId xmlns:a16="http://schemas.microsoft.com/office/drawing/2014/main" id="{FDB59C29-60A4-43FF-956B-ECC7CC1D19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89319" y="6486525"/>
              <a:ext cx="4626559" cy="1781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10" descr="Spring REST Docs를 사용한 API 문서 자동화">
              <a:extLst>
                <a:ext uri="{FF2B5EF4-FFF2-40B4-BE49-F238E27FC236}">
                  <a16:creationId xmlns:a16="http://schemas.microsoft.com/office/drawing/2014/main" id="{E36F40BA-E692-499D-A1E8-7B6EFCF1A2F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208" b="12854"/>
            <a:stretch/>
          </p:blipFill>
          <p:spPr bwMode="auto">
            <a:xfrm>
              <a:off x="1489318" y="4070933"/>
              <a:ext cx="4626559" cy="1781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0BACB431-B2CB-465E-9BBC-0E6B37D446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737" t="12466" r="5836" b="22486"/>
            <a:stretch/>
          </p:blipFill>
          <p:spPr>
            <a:xfrm>
              <a:off x="1489318" y="1653579"/>
              <a:ext cx="4626559" cy="1782938"/>
            </a:xfrm>
            <a:prstGeom prst="rect">
              <a:avLst/>
            </a:prstGeom>
            <a:solidFill>
              <a:schemeClr val="lt1"/>
            </a:solidFill>
          </p:spPr>
        </p:pic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CC85CB31-D7F6-4A81-A82B-99E3CD3D1E12}"/>
              </a:ext>
            </a:extLst>
          </p:cNvPr>
          <p:cNvGrpSpPr/>
          <p:nvPr/>
        </p:nvGrpSpPr>
        <p:grpSpPr>
          <a:xfrm>
            <a:off x="1469441" y="3086100"/>
            <a:ext cx="7432146" cy="2210953"/>
            <a:chOff x="8740861" y="2538709"/>
            <a:chExt cx="7432146" cy="2210953"/>
          </a:xfrm>
        </p:grpSpPr>
        <p:sp>
          <p:nvSpPr>
            <p:cNvPr id="9" name="제목 2"/>
            <p:cNvSpPr txBox="1"/>
            <p:nvPr/>
          </p:nvSpPr>
          <p:spPr>
            <a:xfrm>
              <a:off x="8740861" y="3887888"/>
              <a:ext cx="7432146" cy="86177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marL="457200" indent="-457200" defTabSz="1371600" latinLnBrk="1">
                <a:spcBef>
                  <a:spcPct val="0"/>
                </a:spcBef>
                <a:buFont typeface="Arial" panose="020B0604020202020204" pitchFamily="34" charset="0"/>
                <a:buChar char="•"/>
                <a:defRPr/>
              </a:pPr>
              <a:r>
                <a:rPr kumimoji="1" lang="ko-KR" altLang="en-US" sz="25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Arial"/>
                </a:rPr>
                <a:t>사용자의</a:t>
              </a:r>
              <a:r>
                <a:rPr kumimoji="1" lang="en-US" altLang="ko-KR" sz="25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Arial"/>
                </a:rPr>
                <a:t> </a:t>
              </a:r>
              <a:r>
                <a:rPr kumimoji="1" lang="ko-KR" altLang="en-US" sz="25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Arial"/>
                </a:rPr>
                <a:t>정보를 저장</a:t>
              </a:r>
              <a:r>
                <a:rPr kumimoji="1" lang="en-US" altLang="ko-KR" sz="25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Arial"/>
                </a:rPr>
                <a:t>/</a:t>
              </a:r>
              <a:r>
                <a:rPr kumimoji="1" lang="ko-KR" altLang="en-US" sz="25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Arial"/>
                </a:rPr>
                <a:t>관리하기 위해 </a:t>
              </a:r>
              <a:r>
                <a:rPr kumimoji="1" lang="en-US" altLang="ko-KR" sz="25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Arial"/>
                </a:rPr>
                <a:t>MySQL/Spring boot/</a:t>
              </a:r>
              <a:r>
                <a:rPr kumimoji="1" lang="en-US" altLang="ko-KR" sz="2500" dirty="0" err="1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Arial"/>
                </a:rPr>
                <a:t>mybatis</a:t>
              </a:r>
              <a:r>
                <a:rPr kumimoji="1" lang="ko-KR" altLang="en-US" sz="25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Arial"/>
                </a:rPr>
                <a:t> 이용하여 연동 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97B8B79-05AD-4BB6-A118-223B3E343F2D}"/>
                </a:ext>
              </a:extLst>
            </p:cNvPr>
            <p:cNvSpPr txBox="1"/>
            <p:nvPr/>
          </p:nvSpPr>
          <p:spPr>
            <a:xfrm>
              <a:off x="11035551" y="2538709"/>
              <a:ext cx="2842765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5000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기술 소개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44388E8F-573D-44B9-B673-7E05685D16D5}"/>
              </a:ext>
            </a:extLst>
          </p:cNvPr>
          <p:cNvGrpSpPr/>
          <p:nvPr/>
        </p:nvGrpSpPr>
        <p:grpSpPr>
          <a:xfrm>
            <a:off x="1469441" y="508985"/>
            <a:ext cx="15281652" cy="1049240"/>
            <a:chOff x="1469441" y="508985"/>
            <a:chExt cx="15281652" cy="1049240"/>
          </a:xfrm>
        </p:grpSpPr>
        <p:sp>
          <p:nvSpPr>
            <p:cNvPr id="18" name="Object 5">
              <a:extLst>
                <a:ext uri="{FF2B5EF4-FFF2-40B4-BE49-F238E27FC236}">
                  <a16:creationId xmlns:a16="http://schemas.microsoft.com/office/drawing/2014/main" id="{90AC5525-4917-45A3-89B3-CF3A18BEF41D}"/>
                </a:ext>
              </a:extLst>
            </p:cNvPr>
            <p:cNvSpPr txBox="1"/>
            <p:nvPr/>
          </p:nvSpPr>
          <p:spPr>
            <a:xfrm>
              <a:off x="1469441" y="508985"/>
              <a:ext cx="892759" cy="771345"/>
            </a:xfrm>
            <a:prstGeom prst="rect">
              <a:avLst/>
            </a:prstGeom>
            <a:noFill/>
          </p:spPr>
          <p:txBody>
            <a:bodyPr wrap="square" rtlCol="0" anchor="ctr"/>
            <a:lstStyle/>
            <a:p>
              <a:r>
                <a:rPr lang="en-US" sz="5500" kern="0" spc="-200" dirty="0">
                  <a:solidFill>
                    <a:srgbClr val="000000"/>
                  </a:solidFill>
                  <a:latin typeface="에스코어 드림 4" pitchFamily="34" charset="0"/>
                  <a:cs typeface="에스코어 드림 4" pitchFamily="34" charset="0"/>
                </a:rPr>
                <a:t>04</a:t>
              </a:r>
              <a:endParaRPr lang="en-US" sz="5500" dirty="0"/>
            </a:p>
          </p:txBody>
        </p:sp>
        <p:sp>
          <p:nvSpPr>
            <p:cNvPr id="19" name="Object 8">
              <a:extLst>
                <a:ext uri="{FF2B5EF4-FFF2-40B4-BE49-F238E27FC236}">
                  <a16:creationId xmlns:a16="http://schemas.microsoft.com/office/drawing/2014/main" id="{86CDD5EC-886B-47BA-A7BB-C0F018DF9F01}"/>
                </a:ext>
              </a:extLst>
            </p:cNvPr>
            <p:cNvSpPr txBox="1"/>
            <p:nvPr/>
          </p:nvSpPr>
          <p:spPr>
            <a:xfrm>
              <a:off x="10210800" y="632549"/>
              <a:ext cx="6540293" cy="925676"/>
            </a:xfrm>
            <a:prstGeom prst="rect">
              <a:avLst/>
            </a:prstGeom>
            <a:noFill/>
          </p:spPr>
          <p:txBody>
            <a:bodyPr wrap="square" rtlCol="0" anchor="ctr"/>
            <a:lstStyle/>
            <a:p>
              <a:pPr algn="r"/>
              <a:r>
                <a:rPr lang="ko-KR" altLang="en-US" sz="3500" kern="0" spc="-100" dirty="0"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에스코어 드림 2" pitchFamily="34" charset="0"/>
                </a:rPr>
                <a:t>프로젝트 수행과정</a:t>
              </a:r>
              <a:r>
                <a:rPr lang="en-US" altLang="ko-KR" sz="3500" kern="0" spc="-100" dirty="0"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에스코어 드림 2" pitchFamily="34" charset="0"/>
                </a:rPr>
                <a:t>/</a:t>
              </a:r>
              <a:r>
                <a:rPr lang="ko-KR" altLang="en-US" sz="3500" kern="0" spc="-100" dirty="0"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에스코어 드림 2" pitchFamily="34" charset="0"/>
                </a:rPr>
                <a:t>결과</a:t>
              </a:r>
              <a:endParaRPr lang="en-US" altLang="ko-KR" sz="3500" kern="0" spc="-1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에스코어 드림 2" pitchFamily="34" charset="0"/>
              </a:endParaRPr>
            </a:p>
            <a:p>
              <a:pPr algn="r"/>
              <a:r>
                <a:rPr lang="en-US" altLang="ko-KR" sz="2500" kern="0" spc="-100" dirty="0"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</a:rPr>
                <a:t>- </a:t>
              </a:r>
              <a:r>
                <a:rPr lang="ko-KR" altLang="en-US" sz="2500" kern="0" spc="-100" dirty="0"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</a:rPr>
                <a:t>백엔드</a:t>
              </a:r>
              <a:endParaRPr lang="en-US" altLang="ko-KR" sz="25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76032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85668" y="235131"/>
            <a:ext cx="9531777" cy="100168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5909" dirty="0">
                <a:solidFill>
                  <a:schemeClr val="bg1"/>
                </a:solidFill>
                <a:latin typeface="나눔바른고딕"/>
                <a:ea typeface="나눔바른고딕"/>
              </a:rPr>
              <a:t>프로젝트 수행 과정 및 결과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496697" y="434002"/>
            <a:ext cx="675185" cy="6036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323">
                <a:solidFill>
                  <a:schemeClr val="bg1"/>
                </a:solidFill>
                <a:latin typeface="나눔바른고딕"/>
                <a:ea typeface="나눔바른고딕"/>
              </a:rPr>
              <a:t>04</a:t>
            </a:r>
            <a:endParaRPr lang="ko-KR" altLang="en-US" sz="3323">
              <a:solidFill>
                <a:schemeClr val="bg1"/>
              </a:solidFill>
              <a:latin typeface="나눔바른고딕"/>
              <a:ea typeface="나눔바른고딕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F1D8A704-426B-4BF6-82D7-0F8938102514}"/>
              </a:ext>
            </a:extLst>
          </p:cNvPr>
          <p:cNvGrpSpPr/>
          <p:nvPr/>
        </p:nvGrpSpPr>
        <p:grpSpPr>
          <a:xfrm>
            <a:off x="1485668" y="3314700"/>
            <a:ext cx="15265425" cy="5452213"/>
            <a:chOff x="1505291" y="3724955"/>
            <a:chExt cx="16218277" cy="5452213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3"/>
            <a:srcRect r="86360" b="58040"/>
            <a:stretch>
              <a:fillRect/>
            </a:stretch>
          </p:blipFill>
          <p:spPr>
            <a:xfrm>
              <a:off x="1505291" y="3724955"/>
              <a:ext cx="3114593" cy="5452213"/>
            </a:xfrm>
            <a:prstGeom prst="rect">
              <a:avLst/>
            </a:prstGeom>
          </p:spPr>
        </p:pic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ABB5691F-AFBD-4149-B162-1C4FB4CC4867}"/>
                </a:ext>
              </a:extLst>
            </p:cNvPr>
            <p:cNvGrpSpPr/>
            <p:nvPr/>
          </p:nvGrpSpPr>
          <p:grpSpPr>
            <a:xfrm>
              <a:off x="4619884" y="3724955"/>
              <a:ext cx="13103684" cy="5452213"/>
              <a:chOff x="4619884" y="3724955"/>
              <a:chExt cx="13103684" cy="5452213"/>
            </a:xfrm>
          </p:grpSpPr>
          <p:pic>
            <p:nvPicPr>
              <p:cNvPr id="12" name="그림 11"/>
              <p:cNvPicPr>
                <a:picLocks noChangeAspect="1"/>
              </p:cNvPicPr>
              <p:nvPr/>
            </p:nvPicPr>
            <p:blipFill rotWithShape="1">
              <a:blip r:embed="rId3"/>
              <a:srcRect l="13530" t="17360" r="52320" b="29020"/>
              <a:stretch>
                <a:fillRect/>
              </a:stretch>
            </p:blipFill>
            <p:spPr>
              <a:xfrm>
                <a:off x="4619884" y="3724955"/>
                <a:ext cx="6245682" cy="5388429"/>
              </a:xfrm>
              <a:prstGeom prst="rect">
                <a:avLst/>
              </a:prstGeom>
            </p:spPr>
          </p:pic>
          <p:pic>
            <p:nvPicPr>
              <p:cNvPr id="13" name="그림 12"/>
              <p:cNvPicPr>
                <a:picLocks noChangeAspect="1"/>
              </p:cNvPicPr>
              <p:nvPr/>
            </p:nvPicPr>
            <p:blipFill rotWithShape="1">
              <a:blip r:embed="rId4"/>
              <a:srcRect l="13810" t="17360" r="48690" b="28270"/>
              <a:stretch>
                <a:fillRect/>
              </a:stretch>
            </p:blipFill>
            <p:spPr>
              <a:xfrm>
                <a:off x="10865566" y="3724955"/>
                <a:ext cx="6858002" cy="5452213"/>
              </a:xfrm>
              <a:prstGeom prst="rect">
                <a:avLst/>
              </a:prstGeom>
            </p:spPr>
          </p:pic>
        </p:grpSp>
      </p:grpSp>
      <p:sp>
        <p:nvSpPr>
          <p:cNvPr id="14" name="제목 2"/>
          <p:cNvSpPr txBox="1"/>
          <p:nvPr/>
        </p:nvSpPr>
        <p:spPr>
          <a:xfrm>
            <a:off x="1469441" y="2619824"/>
            <a:ext cx="5878737" cy="47705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defTabSz="1371600" latinLnBrk="1">
              <a:spcBef>
                <a:spcPct val="0"/>
              </a:spcBef>
              <a:defRPr/>
            </a:pPr>
            <a:r>
              <a:rPr kumimoji="1" lang="en-US" altLang="ko-KR" sz="25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Arial"/>
              </a:rPr>
              <a:t>DB table item</a:t>
            </a:r>
            <a:r>
              <a:rPr kumimoji="1" lang="ko-KR" altLang="en-US" sz="25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Arial"/>
              </a:rPr>
              <a:t>과 </a:t>
            </a:r>
            <a:r>
              <a:rPr kumimoji="1" lang="en-US" altLang="ko-KR" sz="25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Arial"/>
              </a:rPr>
              <a:t>member</a:t>
            </a:r>
            <a:r>
              <a:rPr kumimoji="1" lang="ko-KR" altLang="en-US" sz="25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Arial"/>
              </a:rPr>
              <a:t> 나누어서 구성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83F2951-BFCB-4A8D-85B3-5AB03B8024B1}"/>
              </a:ext>
            </a:extLst>
          </p:cNvPr>
          <p:cNvSpPr txBox="1"/>
          <p:nvPr/>
        </p:nvSpPr>
        <p:spPr>
          <a:xfrm>
            <a:off x="1490821" y="1758050"/>
            <a:ext cx="247157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MySQL</a:t>
            </a:r>
            <a:endParaRPr lang="ko-KR" altLang="en-US" sz="5000" dirty="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21A45320-C55D-431E-8C1B-D959D6098D63}"/>
              </a:ext>
            </a:extLst>
          </p:cNvPr>
          <p:cNvGrpSpPr/>
          <p:nvPr/>
        </p:nvGrpSpPr>
        <p:grpSpPr>
          <a:xfrm>
            <a:off x="1469441" y="508985"/>
            <a:ext cx="15281652" cy="1049240"/>
            <a:chOff x="1469441" y="508985"/>
            <a:chExt cx="15281652" cy="1049240"/>
          </a:xfrm>
        </p:grpSpPr>
        <p:sp>
          <p:nvSpPr>
            <p:cNvPr id="19" name="Object 5">
              <a:extLst>
                <a:ext uri="{FF2B5EF4-FFF2-40B4-BE49-F238E27FC236}">
                  <a16:creationId xmlns:a16="http://schemas.microsoft.com/office/drawing/2014/main" id="{10E817D2-4AA8-4BBE-8EB5-C46CAC962A95}"/>
                </a:ext>
              </a:extLst>
            </p:cNvPr>
            <p:cNvSpPr txBox="1"/>
            <p:nvPr/>
          </p:nvSpPr>
          <p:spPr>
            <a:xfrm>
              <a:off x="1469441" y="508985"/>
              <a:ext cx="892759" cy="771345"/>
            </a:xfrm>
            <a:prstGeom prst="rect">
              <a:avLst/>
            </a:prstGeom>
            <a:noFill/>
          </p:spPr>
          <p:txBody>
            <a:bodyPr wrap="square" rtlCol="0" anchor="ctr"/>
            <a:lstStyle/>
            <a:p>
              <a:r>
                <a:rPr lang="en-US" sz="5500" kern="0" spc="-200" dirty="0">
                  <a:solidFill>
                    <a:srgbClr val="000000"/>
                  </a:solidFill>
                  <a:latin typeface="에스코어 드림 4" pitchFamily="34" charset="0"/>
                  <a:cs typeface="에스코어 드림 4" pitchFamily="34" charset="0"/>
                </a:rPr>
                <a:t>04</a:t>
              </a:r>
              <a:endParaRPr lang="en-US" sz="5500" dirty="0"/>
            </a:p>
          </p:txBody>
        </p:sp>
        <p:sp>
          <p:nvSpPr>
            <p:cNvPr id="20" name="Object 8">
              <a:extLst>
                <a:ext uri="{FF2B5EF4-FFF2-40B4-BE49-F238E27FC236}">
                  <a16:creationId xmlns:a16="http://schemas.microsoft.com/office/drawing/2014/main" id="{1C42F453-B28B-4AED-84B6-52D84AACEFB7}"/>
                </a:ext>
              </a:extLst>
            </p:cNvPr>
            <p:cNvSpPr txBox="1"/>
            <p:nvPr/>
          </p:nvSpPr>
          <p:spPr>
            <a:xfrm>
              <a:off x="10210800" y="632549"/>
              <a:ext cx="6540293" cy="925676"/>
            </a:xfrm>
            <a:prstGeom prst="rect">
              <a:avLst/>
            </a:prstGeom>
            <a:noFill/>
          </p:spPr>
          <p:txBody>
            <a:bodyPr wrap="square" rtlCol="0" anchor="ctr"/>
            <a:lstStyle/>
            <a:p>
              <a:pPr algn="r"/>
              <a:r>
                <a:rPr lang="ko-KR" altLang="en-US" sz="3500" kern="0" spc="-100" dirty="0"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에스코어 드림 2" pitchFamily="34" charset="0"/>
                </a:rPr>
                <a:t>프로젝트 수행과정</a:t>
              </a:r>
              <a:r>
                <a:rPr lang="en-US" altLang="ko-KR" sz="3500" kern="0" spc="-100" dirty="0"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에스코어 드림 2" pitchFamily="34" charset="0"/>
                </a:rPr>
                <a:t>/</a:t>
              </a:r>
              <a:r>
                <a:rPr lang="ko-KR" altLang="en-US" sz="3500" kern="0" spc="-100" dirty="0"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에스코어 드림 2" pitchFamily="34" charset="0"/>
                </a:rPr>
                <a:t>결과</a:t>
              </a:r>
              <a:endParaRPr lang="en-US" altLang="ko-KR" sz="3500" kern="0" spc="-1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에스코어 드림 2" pitchFamily="34" charset="0"/>
              </a:endParaRPr>
            </a:p>
            <a:p>
              <a:pPr algn="r"/>
              <a:r>
                <a:rPr lang="en-US" altLang="ko-KR" sz="2500" kern="0" spc="-100" dirty="0"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</a:rPr>
                <a:t>- </a:t>
              </a:r>
              <a:r>
                <a:rPr lang="ko-KR" altLang="en-US" sz="2500" kern="0" spc="-100" dirty="0"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</a:rPr>
                <a:t>백엔드</a:t>
              </a:r>
              <a:endParaRPr lang="en-US" altLang="ko-KR" sz="25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20022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16D730F4-EF8D-4493-812E-7DE1B2FEAC93}"/>
              </a:ext>
            </a:extLst>
          </p:cNvPr>
          <p:cNvSpPr txBox="1"/>
          <p:nvPr/>
        </p:nvSpPr>
        <p:spPr>
          <a:xfrm>
            <a:off x="1490821" y="1562100"/>
            <a:ext cx="407177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Spring Boot</a:t>
            </a:r>
            <a:endParaRPr lang="ko-KR" altLang="en-US" sz="5000" dirty="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85668" y="235131"/>
            <a:ext cx="9531777" cy="100168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5909">
                <a:solidFill>
                  <a:schemeClr val="bg1"/>
                </a:solidFill>
                <a:latin typeface="나눔바른고딕"/>
                <a:ea typeface="나눔바른고딕"/>
              </a:rPr>
              <a:t>프로젝트 수행 과정 및 결과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496697" y="434002"/>
            <a:ext cx="675185" cy="6036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323">
                <a:solidFill>
                  <a:schemeClr val="bg1"/>
                </a:solidFill>
                <a:latin typeface="나눔바른고딕"/>
                <a:ea typeface="나눔바른고딕"/>
              </a:rPr>
              <a:t>04</a:t>
            </a:r>
            <a:endParaRPr lang="ko-KR" altLang="en-US" sz="3323">
              <a:solidFill>
                <a:schemeClr val="bg1"/>
              </a:solidFill>
              <a:latin typeface="나눔바른고딕"/>
              <a:ea typeface="나눔바른고딕"/>
            </a:endParaRPr>
          </a:p>
        </p:txBody>
      </p:sp>
      <p:sp>
        <p:nvSpPr>
          <p:cNvPr id="14" name="제목 2"/>
          <p:cNvSpPr txBox="1"/>
          <p:nvPr/>
        </p:nvSpPr>
        <p:spPr>
          <a:xfrm>
            <a:off x="1469441" y="2429502"/>
            <a:ext cx="5012211" cy="47705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defTabSz="1371600" latinLnBrk="1">
              <a:spcBef>
                <a:spcPct val="0"/>
              </a:spcBef>
              <a:defRPr/>
            </a:pPr>
            <a:r>
              <a:rPr kumimoji="1" lang="en-US" altLang="ko-KR" sz="25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Arial"/>
              </a:rPr>
              <a:t>MVC </a:t>
            </a:r>
            <a:r>
              <a:rPr kumimoji="1" lang="ko-KR" altLang="en-US" sz="25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Arial"/>
              </a:rPr>
              <a:t>모델을 활용하여 </a:t>
            </a:r>
            <a:r>
              <a:rPr kumimoji="1" lang="en-US" altLang="ko-KR" sz="25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Arial"/>
              </a:rPr>
              <a:t>server</a:t>
            </a:r>
            <a:r>
              <a:rPr kumimoji="1" lang="ko-KR" altLang="en-US" sz="25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Arial"/>
              </a:rPr>
              <a:t>구성 </a:t>
            </a: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06D57BC2-A816-4BFB-9BC5-19CC489005E9}"/>
              </a:ext>
            </a:extLst>
          </p:cNvPr>
          <p:cNvGrpSpPr/>
          <p:nvPr/>
        </p:nvGrpSpPr>
        <p:grpSpPr>
          <a:xfrm>
            <a:off x="822499" y="3271112"/>
            <a:ext cx="16643002" cy="4631087"/>
            <a:chOff x="822499" y="3314699"/>
            <a:chExt cx="16643002" cy="5774088"/>
          </a:xfrm>
        </p:grpSpPr>
        <p:pic>
          <p:nvPicPr>
            <p:cNvPr id="53" name="그림 52">
              <a:extLst>
                <a:ext uri="{FF2B5EF4-FFF2-40B4-BE49-F238E27FC236}">
                  <a16:creationId xmlns:a16="http://schemas.microsoft.com/office/drawing/2014/main" id="{63E39EA6-982E-4F4C-81FF-45B2BF8F65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82077" y="3314699"/>
              <a:ext cx="3475253" cy="5184037"/>
            </a:xfrm>
            <a:prstGeom prst="rect">
              <a:avLst/>
            </a:prstGeom>
          </p:spPr>
        </p:pic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54101AFD-110B-49D5-8AE6-AAE1A1344AF1}"/>
                </a:ext>
              </a:extLst>
            </p:cNvPr>
            <p:cNvGrpSpPr/>
            <p:nvPr/>
          </p:nvGrpSpPr>
          <p:grpSpPr>
            <a:xfrm>
              <a:off x="822499" y="3314700"/>
              <a:ext cx="16643002" cy="5774087"/>
              <a:chOff x="806799" y="3568140"/>
              <a:chExt cx="16643002" cy="5774087"/>
            </a:xfrm>
          </p:grpSpPr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4974D017-10FA-414F-AAA5-F150DD305B50}"/>
                  </a:ext>
                </a:extLst>
              </p:cNvPr>
              <p:cNvGrpSpPr/>
              <p:nvPr/>
            </p:nvGrpSpPr>
            <p:grpSpPr>
              <a:xfrm>
                <a:off x="4781480" y="3568140"/>
                <a:ext cx="2700000" cy="2160000"/>
                <a:chOff x="5201852" y="2609693"/>
                <a:chExt cx="2559600" cy="3096586"/>
              </a:xfrm>
            </p:grpSpPr>
            <p:pic>
              <p:nvPicPr>
                <p:cNvPr id="10" name="그림 9">
                  <a:extLst>
                    <a:ext uri="{FF2B5EF4-FFF2-40B4-BE49-F238E27FC236}">
                      <a16:creationId xmlns:a16="http://schemas.microsoft.com/office/drawing/2014/main" id="{136FF893-297E-4DBB-B62C-BF41AA1221D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01852" y="2609693"/>
                  <a:ext cx="2559600" cy="2559600"/>
                </a:xfrm>
                <a:prstGeom prst="rect">
                  <a:avLst/>
                </a:prstGeom>
              </p:spPr>
            </p:pic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16D80D1A-7044-4185-9D44-D995A6FCE7FD}"/>
                    </a:ext>
                  </a:extLst>
                </p:cNvPr>
                <p:cNvSpPr txBox="1"/>
                <p:nvPr/>
              </p:nvSpPr>
              <p:spPr>
                <a:xfrm>
                  <a:off x="5649652" y="5229225"/>
                  <a:ext cx="1658734" cy="4770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2500" dirty="0"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</a:rPr>
                    <a:t>Controller</a:t>
                  </a:r>
                  <a:endParaRPr lang="ko-KR" altLang="en-US" sz="25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endParaRPr>
                </a:p>
              </p:txBody>
            </p:sp>
          </p:grpSp>
          <p:grpSp>
            <p:nvGrpSpPr>
              <p:cNvPr id="48" name="그룹 47">
                <a:extLst>
                  <a:ext uri="{FF2B5EF4-FFF2-40B4-BE49-F238E27FC236}">
                    <a16:creationId xmlns:a16="http://schemas.microsoft.com/office/drawing/2014/main" id="{4B339A5E-666E-4565-AA23-1D45D26A9429}"/>
                  </a:ext>
                </a:extLst>
              </p:cNvPr>
              <p:cNvGrpSpPr/>
              <p:nvPr/>
            </p:nvGrpSpPr>
            <p:grpSpPr>
              <a:xfrm>
                <a:off x="806799" y="3572021"/>
                <a:ext cx="16643002" cy="5770206"/>
                <a:chOff x="806798" y="3572021"/>
                <a:chExt cx="17358269" cy="5770206"/>
              </a:xfrm>
            </p:grpSpPr>
            <p:cxnSp>
              <p:nvCxnSpPr>
                <p:cNvPr id="20" name="직선 화살표 연결선 19"/>
                <p:cNvCxnSpPr/>
                <p:nvPr/>
              </p:nvCxnSpPr>
              <p:spPr>
                <a:xfrm flipV="1">
                  <a:off x="3507241" y="4675293"/>
                  <a:ext cx="1251876" cy="725310"/>
                </a:xfrm>
                <a:prstGeom prst="straightConnector1">
                  <a:avLst/>
                </a:prstGeom>
                <a:noFill/>
                <a:ln w="76200" cap="flat" cmpd="sng" algn="ctr">
                  <a:solidFill>
                    <a:schemeClr val="tx1"/>
                  </a:solidFill>
                  <a:prstDash val="solid"/>
                  <a:miter/>
                  <a:tailEnd type="arrow"/>
                </a:ln>
              </p:spPr>
            </p:cxnSp>
            <p:cxnSp>
              <p:nvCxnSpPr>
                <p:cNvPr id="30" name="직선 화살표 연결선 29"/>
                <p:cNvCxnSpPr/>
                <p:nvPr/>
              </p:nvCxnSpPr>
              <p:spPr>
                <a:xfrm rot="10800000">
                  <a:off x="3507416" y="7022187"/>
                  <a:ext cx="1251960" cy="725462"/>
                </a:xfrm>
                <a:prstGeom prst="straightConnector1">
                  <a:avLst/>
                </a:prstGeom>
                <a:noFill/>
                <a:ln w="76200" cap="flat" cmpd="sng" algn="ctr">
                  <a:solidFill>
                    <a:schemeClr val="tx1"/>
                  </a:solidFill>
                  <a:prstDash val="solid"/>
                  <a:miter/>
                  <a:tailEnd type="arrow"/>
                </a:ln>
              </p:spPr>
            </p:cxnSp>
            <p:cxnSp>
              <p:nvCxnSpPr>
                <p:cNvPr id="32" name="직선 화살표 연결선 31"/>
                <p:cNvCxnSpPr/>
                <p:nvPr/>
              </p:nvCxnSpPr>
              <p:spPr>
                <a:xfrm>
                  <a:off x="8048743" y="4076700"/>
                  <a:ext cx="1095257" cy="0"/>
                </a:xfrm>
                <a:prstGeom prst="straightConnector1">
                  <a:avLst/>
                </a:prstGeom>
                <a:noFill/>
                <a:ln w="76200" cap="flat" cmpd="sng" algn="ctr">
                  <a:solidFill>
                    <a:schemeClr val="tx1"/>
                  </a:solidFill>
                  <a:prstDash val="solid"/>
                  <a:miter/>
                  <a:tailEnd type="arrow"/>
                </a:ln>
              </p:spPr>
            </p:cxnSp>
            <p:cxnSp>
              <p:nvCxnSpPr>
                <p:cNvPr id="33" name="직선 화살표 연결선 32"/>
                <p:cNvCxnSpPr/>
                <p:nvPr/>
              </p:nvCxnSpPr>
              <p:spPr>
                <a:xfrm rot="10800000">
                  <a:off x="8048625" y="4675293"/>
                  <a:ext cx="1095375" cy="0"/>
                </a:xfrm>
                <a:prstGeom prst="straightConnector1">
                  <a:avLst/>
                </a:prstGeom>
                <a:noFill/>
                <a:ln w="76200" cap="flat" cmpd="sng" algn="ctr">
                  <a:solidFill>
                    <a:schemeClr val="tx1"/>
                  </a:solidFill>
                  <a:prstDash val="solid"/>
                  <a:miter/>
                  <a:tailEnd type="arrow"/>
                </a:ln>
              </p:spPr>
            </p:cxnSp>
            <p:cxnSp>
              <p:nvCxnSpPr>
                <p:cNvPr id="34" name="직선 화살표 연결선 33"/>
                <p:cNvCxnSpPr/>
                <p:nvPr/>
              </p:nvCxnSpPr>
              <p:spPr>
                <a:xfrm rot="10800000">
                  <a:off x="8110109" y="8059465"/>
                  <a:ext cx="1095375" cy="0"/>
                </a:xfrm>
                <a:prstGeom prst="straightConnector1">
                  <a:avLst/>
                </a:prstGeom>
                <a:noFill/>
                <a:ln w="76200" cap="flat" cmpd="sng" algn="ctr">
                  <a:solidFill>
                    <a:schemeClr val="tx1"/>
                  </a:solidFill>
                  <a:prstDash val="solid"/>
                  <a:miter/>
                  <a:tailEnd type="arrow"/>
                </a:ln>
              </p:spPr>
            </p:cxnSp>
            <p:cxnSp>
              <p:nvCxnSpPr>
                <p:cNvPr id="35" name="직선 화살표 연결선 34"/>
                <p:cNvCxnSpPr>
                  <a:cxnSpLocks/>
                </p:cNvCxnSpPr>
                <p:nvPr/>
              </p:nvCxnSpPr>
              <p:spPr>
                <a:xfrm>
                  <a:off x="6251556" y="5982431"/>
                  <a:ext cx="0" cy="848802"/>
                </a:xfrm>
                <a:prstGeom prst="straightConnector1">
                  <a:avLst/>
                </a:prstGeom>
                <a:noFill/>
                <a:ln w="76200" cap="flat" cmpd="sng" algn="ctr">
                  <a:solidFill>
                    <a:schemeClr val="tx1"/>
                  </a:solidFill>
                  <a:prstDash val="solid"/>
                  <a:miter/>
                  <a:tailEnd type="arrow"/>
                </a:ln>
              </p:spPr>
            </p:cxnSp>
            <p:cxnSp>
              <p:nvCxnSpPr>
                <p:cNvPr id="36" name="직선 화살표 연결선 35"/>
                <p:cNvCxnSpPr/>
                <p:nvPr/>
              </p:nvCxnSpPr>
              <p:spPr>
                <a:xfrm>
                  <a:off x="13539784" y="5864225"/>
                  <a:ext cx="1095257" cy="0"/>
                </a:xfrm>
                <a:prstGeom prst="straightConnector1">
                  <a:avLst/>
                </a:prstGeom>
                <a:noFill/>
                <a:ln w="76200" cap="flat" cmpd="sng" algn="ctr">
                  <a:solidFill>
                    <a:schemeClr val="tx1"/>
                  </a:solidFill>
                  <a:prstDash val="solid"/>
                  <a:miter/>
                  <a:tailEnd type="arrow"/>
                </a:ln>
              </p:spPr>
            </p:cxnSp>
            <p:cxnSp>
              <p:nvCxnSpPr>
                <p:cNvPr id="37" name="직선 화살표 연결선 36"/>
                <p:cNvCxnSpPr/>
                <p:nvPr/>
              </p:nvCxnSpPr>
              <p:spPr>
                <a:xfrm rot="10800000">
                  <a:off x="13500099" y="6610350"/>
                  <a:ext cx="1095375" cy="0"/>
                </a:xfrm>
                <a:prstGeom prst="straightConnector1">
                  <a:avLst/>
                </a:prstGeom>
                <a:noFill/>
                <a:ln w="76200" cap="flat" cmpd="sng" algn="ctr">
                  <a:solidFill>
                    <a:schemeClr val="tx1"/>
                  </a:solidFill>
                  <a:prstDash val="solid"/>
                  <a:miter/>
                  <a:tailEnd type="arrow"/>
                </a:ln>
              </p:spPr>
            </p:cxnSp>
            <p:grpSp>
              <p:nvGrpSpPr>
                <p:cNvPr id="6" name="그룹 5">
                  <a:extLst>
                    <a:ext uri="{FF2B5EF4-FFF2-40B4-BE49-F238E27FC236}">
                      <a16:creationId xmlns:a16="http://schemas.microsoft.com/office/drawing/2014/main" id="{CE26DB01-5B53-442C-A96D-EDC5192DB046}"/>
                    </a:ext>
                  </a:extLst>
                </p:cNvPr>
                <p:cNvGrpSpPr/>
                <p:nvPr/>
              </p:nvGrpSpPr>
              <p:grpSpPr>
                <a:xfrm>
                  <a:off x="806798" y="4932920"/>
                  <a:ext cx="2557913" cy="3313981"/>
                  <a:chOff x="1485668" y="4348919"/>
                  <a:chExt cx="2557913" cy="3313981"/>
                </a:xfrm>
              </p:grpSpPr>
              <p:pic>
                <p:nvPicPr>
                  <p:cNvPr id="3" name="그림 2">
                    <a:extLst>
                      <a:ext uri="{FF2B5EF4-FFF2-40B4-BE49-F238E27FC236}">
                        <a16:creationId xmlns:a16="http://schemas.microsoft.com/office/drawing/2014/main" id="{B68607EA-7D67-47CD-83E1-C01EED6F5F4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485668" y="4348919"/>
                    <a:ext cx="2557913" cy="2557913"/>
                  </a:xfrm>
                  <a:prstGeom prst="rect">
                    <a:avLst/>
                  </a:prstGeom>
                </p:spPr>
              </p:pic>
              <p:sp>
                <p:nvSpPr>
                  <p:cNvPr id="5" name="TextBox 4">
                    <a:extLst>
                      <a:ext uri="{FF2B5EF4-FFF2-40B4-BE49-F238E27FC236}">
                        <a16:creationId xmlns:a16="http://schemas.microsoft.com/office/drawing/2014/main" id="{A2285223-58EA-43E3-92CB-0C0DFC49C908}"/>
                      </a:ext>
                    </a:extLst>
                  </p:cNvPr>
                  <p:cNvSpPr txBox="1"/>
                  <p:nvPr/>
                </p:nvSpPr>
                <p:spPr>
                  <a:xfrm>
                    <a:off x="2168035" y="7185846"/>
                    <a:ext cx="1193177" cy="4770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ko-KR" altLang="en-US" sz="25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rPr>
                      <a:t>사용자</a:t>
                    </a:r>
                  </a:p>
                </p:txBody>
              </p:sp>
            </p:grpSp>
            <p:grpSp>
              <p:nvGrpSpPr>
                <p:cNvPr id="18" name="그룹 17">
                  <a:extLst>
                    <a:ext uri="{FF2B5EF4-FFF2-40B4-BE49-F238E27FC236}">
                      <a16:creationId xmlns:a16="http://schemas.microsoft.com/office/drawing/2014/main" id="{D523D55D-855D-41A0-98EB-76747F69D669}"/>
                    </a:ext>
                  </a:extLst>
                </p:cNvPr>
                <p:cNvGrpSpPr/>
                <p:nvPr/>
              </p:nvGrpSpPr>
              <p:grpSpPr>
                <a:xfrm>
                  <a:off x="4981063" y="7166901"/>
                  <a:ext cx="2700000" cy="2160000"/>
                  <a:chOff x="5208170" y="6965243"/>
                  <a:chExt cx="2550647" cy="3134686"/>
                </a:xfrm>
              </p:grpSpPr>
              <p:pic>
                <p:nvPicPr>
                  <p:cNvPr id="16" name="그림 15">
                    <a:extLst>
                      <a:ext uri="{FF2B5EF4-FFF2-40B4-BE49-F238E27FC236}">
                        <a16:creationId xmlns:a16="http://schemas.microsoft.com/office/drawing/2014/main" id="{D6CF7CBC-6F7D-4AF4-84CB-1428952065E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208170" y="6965243"/>
                    <a:ext cx="2550647" cy="2556000"/>
                  </a:xfrm>
                  <a:prstGeom prst="rect">
                    <a:avLst/>
                  </a:prstGeom>
                </p:spPr>
              </p:pic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BBE3E8E7-908A-4BE6-9803-1BD78DBD4681}"/>
                      </a:ext>
                    </a:extLst>
                  </p:cNvPr>
                  <p:cNvSpPr txBox="1"/>
                  <p:nvPr/>
                </p:nvSpPr>
                <p:spPr>
                  <a:xfrm>
                    <a:off x="5994732" y="9622875"/>
                    <a:ext cx="977521" cy="4770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25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rPr>
                      <a:t>View</a:t>
                    </a:r>
                    <a:endParaRPr lang="ko-KR" altLang="en-US" sz="2500" dirty="0"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</a:endParaRPr>
                  </a:p>
                </p:txBody>
              </p:sp>
            </p:grpSp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0B81D06F-1AFF-4727-AF74-60BF4A5F74D3}"/>
                    </a:ext>
                  </a:extLst>
                </p:cNvPr>
                <p:cNvSpPr txBox="1"/>
                <p:nvPr/>
              </p:nvSpPr>
              <p:spPr>
                <a:xfrm>
                  <a:off x="10894125" y="8865173"/>
                  <a:ext cx="1262050" cy="4770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2500" dirty="0"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</a:rPr>
                    <a:t>Model</a:t>
                  </a:r>
                  <a:endParaRPr lang="ko-KR" altLang="en-US" sz="25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endParaRPr>
                </a:p>
              </p:txBody>
            </p:sp>
            <p:grpSp>
              <p:nvGrpSpPr>
                <p:cNvPr id="47" name="그룹 46">
                  <a:extLst>
                    <a:ext uri="{FF2B5EF4-FFF2-40B4-BE49-F238E27FC236}">
                      <a16:creationId xmlns:a16="http://schemas.microsoft.com/office/drawing/2014/main" id="{3FD2C6AB-2A13-4425-8EAF-E08A5FB671D1}"/>
                    </a:ext>
                  </a:extLst>
                </p:cNvPr>
                <p:cNvGrpSpPr/>
                <p:nvPr/>
              </p:nvGrpSpPr>
              <p:grpSpPr>
                <a:xfrm>
                  <a:off x="14880586" y="3572021"/>
                  <a:ext cx="3284481" cy="5754880"/>
                  <a:chOff x="14880586" y="3572021"/>
                  <a:chExt cx="3284481" cy="5754880"/>
                </a:xfrm>
              </p:grpSpPr>
              <p:pic>
                <p:nvPicPr>
                  <p:cNvPr id="46" name="그림 45">
                    <a:extLst>
                      <a:ext uri="{FF2B5EF4-FFF2-40B4-BE49-F238E27FC236}">
                        <a16:creationId xmlns:a16="http://schemas.microsoft.com/office/drawing/2014/main" id="{83740A8C-3B3F-4146-A62F-64689AA6B7A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4880586" y="3572021"/>
                    <a:ext cx="3284481" cy="5184051"/>
                  </a:xfrm>
                  <a:prstGeom prst="rect">
                    <a:avLst/>
                  </a:prstGeom>
                </p:spPr>
              </p:pic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17DE873B-DCF5-4873-B1D6-DEB3D9CC4E86}"/>
                      </a:ext>
                    </a:extLst>
                  </p:cNvPr>
                  <p:cNvSpPr txBox="1"/>
                  <p:nvPr/>
                </p:nvSpPr>
                <p:spPr>
                  <a:xfrm>
                    <a:off x="16194390" y="8849847"/>
                    <a:ext cx="656871" cy="4770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25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rPr>
                      <a:t>DB</a:t>
                    </a:r>
                    <a:endParaRPr lang="ko-KR" altLang="en-US" sz="2500" dirty="0"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</a:endParaRPr>
                  </a:p>
                </p:txBody>
              </p:sp>
            </p:grpSp>
          </p:grpSp>
        </p:grp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83299CA9-71D4-4569-9666-B6C93988F664}"/>
              </a:ext>
            </a:extLst>
          </p:cNvPr>
          <p:cNvGrpSpPr/>
          <p:nvPr/>
        </p:nvGrpSpPr>
        <p:grpSpPr>
          <a:xfrm>
            <a:off x="1469441" y="508985"/>
            <a:ext cx="15281652" cy="1049240"/>
            <a:chOff x="1469441" y="508985"/>
            <a:chExt cx="15281652" cy="1049240"/>
          </a:xfrm>
        </p:grpSpPr>
        <p:sp>
          <p:nvSpPr>
            <p:cNvPr id="41" name="Object 5">
              <a:extLst>
                <a:ext uri="{FF2B5EF4-FFF2-40B4-BE49-F238E27FC236}">
                  <a16:creationId xmlns:a16="http://schemas.microsoft.com/office/drawing/2014/main" id="{D10E71E8-9EEE-490C-9CAE-F8EDC9CC7ABD}"/>
                </a:ext>
              </a:extLst>
            </p:cNvPr>
            <p:cNvSpPr txBox="1"/>
            <p:nvPr/>
          </p:nvSpPr>
          <p:spPr>
            <a:xfrm>
              <a:off x="1469441" y="508985"/>
              <a:ext cx="892759" cy="771345"/>
            </a:xfrm>
            <a:prstGeom prst="rect">
              <a:avLst/>
            </a:prstGeom>
            <a:noFill/>
          </p:spPr>
          <p:txBody>
            <a:bodyPr wrap="square" rtlCol="0" anchor="ctr"/>
            <a:lstStyle/>
            <a:p>
              <a:r>
                <a:rPr lang="en-US" sz="5500" kern="0" spc="-200" dirty="0">
                  <a:solidFill>
                    <a:srgbClr val="000000"/>
                  </a:solidFill>
                  <a:latin typeface="에스코어 드림 4" pitchFamily="34" charset="0"/>
                  <a:cs typeface="에스코어 드림 4" pitchFamily="34" charset="0"/>
                </a:rPr>
                <a:t>04</a:t>
              </a:r>
              <a:endParaRPr lang="en-US" sz="5500" dirty="0"/>
            </a:p>
          </p:txBody>
        </p:sp>
        <p:sp>
          <p:nvSpPr>
            <p:cNvPr id="42" name="Object 8">
              <a:extLst>
                <a:ext uri="{FF2B5EF4-FFF2-40B4-BE49-F238E27FC236}">
                  <a16:creationId xmlns:a16="http://schemas.microsoft.com/office/drawing/2014/main" id="{DB0F12CD-C51D-46EE-93EB-847F9F346B0A}"/>
                </a:ext>
              </a:extLst>
            </p:cNvPr>
            <p:cNvSpPr txBox="1"/>
            <p:nvPr/>
          </p:nvSpPr>
          <p:spPr>
            <a:xfrm>
              <a:off x="10210800" y="632549"/>
              <a:ext cx="6540293" cy="925676"/>
            </a:xfrm>
            <a:prstGeom prst="rect">
              <a:avLst/>
            </a:prstGeom>
            <a:noFill/>
          </p:spPr>
          <p:txBody>
            <a:bodyPr wrap="square" rtlCol="0" anchor="ctr"/>
            <a:lstStyle/>
            <a:p>
              <a:pPr algn="r"/>
              <a:r>
                <a:rPr lang="ko-KR" altLang="en-US" sz="3500" kern="0" spc="-100" dirty="0"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에스코어 드림 2" pitchFamily="34" charset="0"/>
                </a:rPr>
                <a:t>프로젝트 수행과정</a:t>
              </a:r>
              <a:r>
                <a:rPr lang="en-US" altLang="ko-KR" sz="3500" kern="0" spc="-100" dirty="0"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에스코어 드림 2" pitchFamily="34" charset="0"/>
                </a:rPr>
                <a:t>/</a:t>
              </a:r>
              <a:r>
                <a:rPr lang="ko-KR" altLang="en-US" sz="3500" kern="0" spc="-100" dirty="0"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에스코어 드림 2" pitchFamily="34" charset="0"/>
                </a:rPr>
                <a:t>결과</a:t>
              </a:r>
              <a:endParaRPr lang="en-US" altLang="ko-KR" sz="3500" kern="0" spc="-1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에스코어 드림 2" pitchFamily="34" charset="0"/>
              </a:endParaRPr>
            </a:p>
            <a:p>
              <a:pPr algn="r"/>
              <a:r>
                <a:rPr lang="en-US" altLang="ko-KR" sz="2500" kern="0" spc="-100" dirty="0"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</a:rPr>
                <a:t>- </a:t>
              </a:r>
              <a:r>
                <a:rPr lang="ko-KR" altLang="en-US" sz="2500" kern="0" spc="-100" dirty="0"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</a:rPr>
                <a:t>백엔드</a:t>
              </a:r>
              <a:endParaRPr lang="en-US" altLang="ko-KR" sz="25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01256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B79363B1-CDEF-46AA-B5D6-C80347BEB115}"/>
              </a:ext>
            </a:extLst>
          </p:cNvPr>
          <p:cNvGrpSpPr/>
          <p:nvPr/>
        </p:nvGrpSpPr>
        <p:grpSpPr>
          <a:xfrm>
            <a:off x="822499" y="3271112"/>
            <a:ext cx="16643002" cy="4631087"/>
            <a:chOff x="822499" y="3314699"/>
            <a:chExt cx="16643002" cy="5774088"/>
          </a:xfrm>
        </p:grpSpPr>
        <p:pic>
          <p:nvPicPr>
            <p:cNvPr id="93" name="그림 92">
              <a:extLst>
                <a:ext uri="{FF2B5EF4-FFF2-40B4-BE49-F238E27FC236}">
                  <a16:creationId xmlns:a16="http://schemas.microsoft.com/office/drawing/2014/main" id="{AD222D1B-3249-41CD-8298-26935ACEAC3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82077" y="3314699"/>
              <a:ext cx="3475253" cy="5184037"/>
            </a:xfrm>
            <a:prstGeom prst="rect">
              <a:avLst/>
            </a:prstGeom>
          </p:spPr>
        </p:pic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3BE235D8-C478-45B1-9BD3-D24F75B94965}"/>
                </a:ext>
              </a:extLst>
            </p:cNvPr>
            <p:cNvGrpSpPr/>
            <p:nvPr/>
          </p:nvGrpSpPr>
          <p:grpSpPr>
            <a:xfrm>
              <a:off x="822499" y="3314700"/>
              <a:ext cx="16643002" cy="5774087"/>
              <a:chOff x="822499" y="3314700"/>
              <a:chExt cx="16643002" cy="5774087"/>
            </a:xfrm>
          </p:grpSpPr>
          <p:grpSp>
            <p:nvGrpSpPr>
              <p:cNvPr id="66" name="그룹 65">
                <a:extLst>
                  <a:ext uri="{FF2B5EF4-FFF2-40B4-BE49-F238E27FC236}">
                    <a16:creationId xmlns:a16="http://schemas.microsoft.com/office/drawing/2014/main" id="{D9BAFD8C-D45F-491D-A923-DFD58A7F3E23}"/>
                  </a:ext>
                </a:extLst>
              </p:cNvPr>
              <p:cNvGrpSpPr/>
              <p:nvPr/>
            </p:nvGrpSpPr>
            <p:grpSpPr>
              <a:xfrm>
                <a:off x="822499" y="3314700"/>
                <a:ext cx="16643002" cy="5774087"/>
                <a:chOff x="806799" y="3568140"/>
                <a:chExt cx="16643002" cy="5774087"/>
              </a:xfrm>
            </p:grpSpPr>
            <p:grpSp>
              <p:nvGrpSpPr>
                <p:cNvPr id="67" name="그룹 66">
                  <a:extLst>
                    <a:ext uri="{FF2B5EF4-FFF2-40B4-BE49-F238E27FC236}">
                      <a16:creationId xmlns:a16="http://schemas.microsoft.com/office/drawing/2014/main" id="{65574465-10C0-4428-9A70-8F4CDBF8544B}"/>
                    </a:ext>
                  </a:extLst>
                </p:cNvPr>
                <p:cNvGrpSpPr/>
                <p:nvPr/>
              </p:nvGrpSpPr>
              <p:grpSpPr>
                <a:xfrm>
                  <a:off x="4781480" y="3568140"/>
                  <a:ext cx="2700000" cy="2160000"/>
                  <a:chOff x="5201852" y="2609693"/>
                  <a:chExt cx="2559600" cy="3096586"/>
                </a:xfrm>
              </p:grpSpPr>
              <p:pic>
                <p:nvPicPr>
                  <p:cNvPr id="89" name="그림 88">
                    <a:extLst>
                      <a:ext uri="{FF2B5EF4-FFF2-40B4-BE49-F238E27FC236}">
                        <a16:creationId xmlns:a16="http://schemas.microsoft.com/office/drawing/2014/main" id="{A1345F76-6AF7-4C2B-BD32-83E88543348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201852" y="2609693"/>
                    <a:ext cx="2559600" cy="2559600"/>
                  </a:xfrm>
                  <a:prstGeom prst="rect">
                    <a:avLst/>
                  </a:prstGeom>
                </p:spPr>
              </p:pic>
              <p:sp>
                <p:nvSpPr>
                  <p:cNvPr id="90" name="TextBox 89">
                    <a:extLst>
                      <a:ext uri="{FF2B5EF4-FFF2-40B4-BE49-F238E27FC236}">
                        <a16:creationId xmlns:a16="http://schemas.microsoft.com/office/drawing/2014/main" id="{E83320B9-E7ED-4599-9C99-D7D1710F901B}"/>
                      </a:ext>
                    </a:extLst>
                  </p:cNvPr>
                  <p:cNvSpPr txBox="1"/>
                  <p:nvPr/>
                </p:nvSpPr>
                <p:spPr>
                  <a:xfrm>
                    <a:off x="5649652" y="5229225"/>
                    <a:ext cx="1658734" cy="4770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25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rPr>
                      <a:t>Controller</a:t>
                    </a:r>
                    <a:endParaRPr lang="ko-KR" altLang="en-US" sz="2500" dirty="0"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</a:endParaRPr>
                  </a:p>
                </p:txBody>
              </p:sp>
            </p:grpSp>
            <p:grpSp>
              <p:nvGrpSpPr>
                <p:cNvPr id="68" name="그룹 67">
                  <a:extLst>
                    <a:ext uri="{FF2B5EF4-FFF2-40B4-BE49-F238E27FC236}">
                      <a16:creationId xmlns:a16="http://schemas.microsoft.com/office/drawing/2014/main" id="{DCA4F9C0-8DCB-42AA-B496-AB742D865A6C}"/>
                    </a:ext>
                  </a:extLst>
                </p:cNvPr>
                <p:cNvGrpSpPr/>
                <p:nvPr/>
              </p:nvGrpSpPr>
              <p:grpSpPr>
                <a:xfrm>
                  <a:off x="806799" y="3572021"/>
                  <a:ext cx="16643002" cy="5770206"/>
                  <a:chOff x="806798" y="3572021"/>
                  <a:chExt cx="17358269" cy="5770206"/>
                </a:xfrm>
              </p:grpSpPr>
              <p:cxnSp>
                <p:nvCxnSpPr>
                  <p:cNvPr id="69" name="직선 화살표 연결선 68">
                    <a:extLst>
                      <a:ext uri="{FF2B5EF4-FFF2-40B4-BE49-F238E27FC236}">
                        <a16:creationId xmlns:a16="http://schemas.microsoft.com/office/drawing/2014/main" id="{37AC6368-EFD8-4C69-892D-68F2B8485771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3507241" y="4675293"/>
                    <a:ext cx="1251876" cy="725310"/>
                  </a:xfrm>
                  <a:prstGeom prst="straightConnector1">
                    <a:avLst/>
                  </a:prstGeom>
                  <a:noFill/>
                  <a:ln w="76200" cap="flat" cmpd="sng" algn="ctr">
                    <a:solidFill>
                      <a:schemeClr val="tx1"/>
                    </a:solidFill>
                    <a:prstDash val="solid"/>
                    <a:miter/>
                    <a:tailEnd type="arrow"/>
                  </a:ln>
                </p:spPr>
              </p:cxnSp>
              <p:cxnSp>
                <p:nvCxnSpPr>
                  <p:cNvPr id="70" name="직선 화살표 연결선 69">
                    <a:extLst>
                      <a:ext uri="{FF2B5EF4-FFF2-40B4-BE49-F238E27FC236}">
                        <a16:creationId xmlns:a16="http://schemas.microsoft.com/office/drawing/2014/main" id="{98CF0E99-5081-4473-BDBF-26A0E9A32570}"/>
                      </a:ext>
                    </a:extLst>
                  </p:cNvPr>
                  <p:cNvCxnSpPr/>
                  <p:nvPr/>
                </p:nvCxnSpPr>
                <p:spPr>
                  <a:xfrm rot="10800000">
                    <a:off x="3507416" y="7022187"/>
                    <a:ext cx="1251960" cy="725462"/>
                  </a:xfrm>
                  <a:prstGeom prst="straightConnector1">
                    <a:avLst/>
                  </a:prstGeom>
                  <a:noFill/>
                  <a:ln w="76200" cap="flat" cmpd="sng" algn="ctr">
                    <a:solidFill>
                      <a:schemeClr val="tx1"/>
                    </a:solidFill>
                    <a:prstDash val="solid"/>
                    <a:miter/>
                    <a:tailEnd type="arrow"/>
                  </a:ln>
                </p:spPr>
              </p:cxnSp>
              <p:cxnSp>
                <p:nvCxnSpPr>
                  <p:cNvPr id="71" name="직선 화살표 연결선 70">
                    <a:extLst>
                      <a:ext uri="{FF2B5EF4-FFF2-40B4-BE49-F238E27FC236}">
                        <a16:creationId xmlns:a16="http://schemas.microsoft.com/office/drawing/2014/main" id="{BC1E9D7F-55F6-4884-A7A1-FAAD8A328D46}"/>
                      </a:ext>
                    </a:extLst>
                  </p:cNvPr>
                  <p:cNvCxnSpPr/>
                  <p:nvPr/>
                </p:nvCxnSpPr>
                <p:spPr>
                  <a:xfrm>
                    <a:off x="8048743" y="4076700"/>
                    <a:ext cx="1095257" cy="0"/>
                  </a:xfrm>
                  <a:prstGeom prst="straightConnector1">
                    <a:avLst/>
                  </a:prstGeom>
                  <a:noFill/>
                  <a:ln w="76200" cap="flat" cmpd="sng" algn="ctr">
                    <a:solidFill>
                      <a:schemeClr val="tx1"/>
                    </a:solidFill>
                    <a:prstDash val="solid"/>
                    <a:miter/>
                    <a:tailEnd type="arrow"/>
                  </a:ln>
                </p:spPr>
              </p:cxnSp>
              <p:cxnSp>
                <p:nvCxnSpPr>
                  <p:cNvPr id="72" name="직선 화살표 연결선 71">
                    <a:extLst>
                      <a:ext uri="{FF2B5EF4-FFF2-40B4-BE49-F238E27FC236}">
                        <a16:creationId xmlns:a16="http://schemas.microsoft.com/office/drawing/2014/main" id="{74DD7D90-25BA-4A2D-9512-1CCD4A463784}"/>
                      </a:ext>
                    </a:extLst>
                  </p:cNvPr>
                  <p:cNvCxnSpPr/>
                  <p:nvPr/>
                </p:nvCxnSpPr>
                <p:spPr>
                  <a:xfrm rot="10800000">
                    <a:off x="8048625" y="4675293"/>
                    <a:ext cx="1095375" cy="0"/>
                  </a:xfrm>
                  <a:prstGeom prst="straightConnector1">
                    <a:avLst/>
                  </a:prstGeom>
                  <a:noFill/>
                  <a:ln w="76200" cap="flat" cmpd="sng" algn="ctr">
                    <a:solidFill>
                      <a:schemeClr val="tx1"/>
                    </a:solidFill>
                    <a:prstDash val="solid"/>
                    <a:miter/>
                    <a:tailEnd type="arrow"/>
                  </a:ln>
                </p:spPr>
              </p:cxnSp>
              <p:cxnSp>
                <p:nvCxnSpPr>
                  <p:cNvPr id="73" name="직선 화살표 연결선 72">
                    <a:extLst>
                      <a:ext uri="{FF2B5EF4-FFF2-40B4-BE49-F238E27FC236}">
                        <a16:creationId xmlns:a16="http://schemas.microsoft.com/office/drawing/2014/main" id="{141E6A33-D590-450E-90BE-09826330E5F5}"/>
                      </a:ext>
                    </a:extLst>
                  </p:cNvPr>
                  <p:cNvCxnSpPr/>
                  <p:nvPr/>
                </p:nvCxnSpPr>
                <p:spPr>
                  <a:xfrm rot="10800000">
                    <a:off x="8110109" y="8059465"/>
                    <a:ext cx="1095375" cy="0"/>
                  </a:xfrm>
                  <a:prstGeom prst="straightConnector1">
                    <a:avLst/>
                  </a:prstGeom>
                  <a:noFill/>
                  <a:ln w="76200" cap="flat" cmpd="sng" algn="ctr">
                    <a:solidFill>
                      <a:schemeClr val="tx1"/>
                    </a:solidFill>
                    <a:prstDash val="solid"/>
                    <a:miter/>
                    <a:tailEnd type="arrow"/>
                  </a:ln>
                </p:spPr>
              </p:cxnSp>
              <p:cxnSp>
                <p:nvCxnSpPr>
                  <p:cNvPr id="74" name="직선 화살표 연결선 73">
                    <a:extLst>
                      <a:ext uri="{FF2B5EF4-FFF2-40B4-BE49-F238E27FC236}">
                        <a16:creationId xmlns:a16="http://schemas.microsoft.com/office/drawing/2014/main" id="{D38F5187-38AA-48CF-AC9F-648F79055C4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251556" y="5982431"/>
                    <a:ext cx="0" cy="848802"/>
                  </a:xfrm>
                  <a:prstGeom prst="straightConnector1">
                    <a:avLst/>
                  </a:prstGeom>
                  <a:noFill/>
                  <a:ln w="76200" cap="flat" cmpd="sng" algn="ctr">
                    <a:solidFill>
                      <a:schemeClr val="tx1"/>
                    </a:solidFill>
                    <a:prstDash val="solid"/>
                    <a:miter/>
                    <a:tailEnd type="arrow"/>
                  </a:ln>
                </p:spPr>
              </p:cxnSp>
              <p:cxnSp>
                <p:nvCxnSpPr>
                  <p:cNvPr id="75" name="직선 화살표 연결선 74">
                    <a:extLst>
                      <a:ext uri="{FF2B5EF4-FFF2-40B4-BE49-F238E27FC236}">
                        <a16:creationId xmlns:a16="http://schemas.microsoft.com/office/drawing/2014/main" id="{6BAEEC60-80D6-4537-845C-DC3265CF4761}"/>
                      </a:ext>
                    </a:extLst>
                  </p:cNvPr>
                  <p:cNvCxnSpPr/>
                  <p:nvPr/>
                </p:nvCxnSpPr>
                <p:spPr>
                  <a:xfrm>
                    <a:off x="13539784" y="5864225"/>
                    <a:ext cx="1095257" cy="0"/>
                  </a:xfrm>
                  <a:prstGeom prst="straightConnector1">
                    <a:avLst/>
                  </a:prstGeom>
                  <a:noFill/>
                  <a:ln w="76200" cap="flat" cmpd="sng" algn="ctr">
                    <a:solidFill>
                      <a:schemeClr val="tx1"/>
                    </a:solidFill>
                    <a:prstDash val="solid"/>
                    <a:miter/>
                    <a:tailEnd type="arrow"/>
                  </a:ln>
                </p:spPr>
              </p:cxnSp>
              <p:cxnSp>
                <p:nvCxnSpPr>
                  <p:cNvPr id="76" name="직선 화살표 연결선 75">
                    <a:extLst>
                      <a:ext uri="{FF2B5EF4-FFF2-40B4-BE49-F238E27FC236}">
                        <a16:creationId xmlns:a16="http://schemas.microsoft.com/office/drawing/2014/main" id="{E2A124BD-24A9-460C-BBAC-B055819ED67A}"/>
                      </a:ext>
                    </a:extLst>
                  </p:cNvPr>
                  <p:cNvCxnSpPr/>
                  <p:nvPr/>
                </p:nvCxnSpPr>
                <p:spPr>
                  <a:xfrm rot="10800000">
                    <a:off x="13500099" y="6610350"/>
                    <a:ext cx="1095375" cy="0"/>
                  </a:xfrm>
                  <a:prstGeom prst="straightConnector1">
                    <a:avLst/>
                  </a:prstGeom>
                  <a:noFill/>
                  <a:ln w="76200" cap="flat" cmpd="sng" algn="ctr">
                    <a:solidFill>
                      <a:schemeClr val="tx1"/>
                    </a:solidFill>
                    <a:prstDash val="solid"/>
                    <a:miter/>
                    <a:tailEnd type="arrow"/>
                  </a:ln>
                </p:spPr>
              </p:cxnSp>
              <p:grpSp>
                <p:nvGrpSpPr>
                  <p:cNvPr id="77" name="그룹 76">
                    <a:extLst>
                      <a:ext uri="{FF2B5EF4-FFF2-40B4-BE49-F238E27FC236}">
                        <a16:creationId xmlns:a16="http://schemas.microsoft.com/office/drawing/2014/main" id="{9EA0E053-A304-48E1-84A9-C8CD20161F6C}"/>
                      </a:ext>
                    </a:extLst>
                  </p:cNvPr>
                  <p:cNvGrpSpPr/>
                  <p:nvPr/>
                </p:nvGrpSpPr>
                <p:grpSpPr>
                  <a:xfrm>
                    <a:off x="806798" y="4932920"/>
                    <a:ext cx="2557913" cy="3313981"/>
                    <a:chOff x="1485668" y="4348919"/>
                    <a:chExt cx="2557913" cy="3313981"/>
                  </a:xfrm>
                </p:grpSpPr>
                <p:pic>
                  <p:nvPicPr>
                    <p:cNvPr id="87" name="그림 86">
                      <a:extLst>
                        <a:ext uri="{FF2B5EF4-FFF2-40B4-BE49-F238E27FC236}">
                          <a16:creationId xmlns:a16="http://schemas.microsoft.com/office/drawing/2014/main" id="{70D75163-56B9-462F-8B82-3687BA1058DB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485668" y="4348919"/>
                      <a:ext cx="2557913" cy="2557913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88" name="TextBox 87">
                      <a:extLst>
                        <a:ext uri="{FF2B5EF4-FFF2-40B4-BE49-F238E27FC236}">
                          <a16:creationId xmlns:a16="http://schemas.microsoft.com/office/drawing/2014/main" id="{79355F1F-AB6E-4E52-935F-0BE46F37834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168035" y="7185846"/>
                      <a:ext cx="1193177" cy="47705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ko-KR" altLang="en-US" sz="25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사용자</a:t>
                      </a:r>
                    </a:p>
                  </p:txBody>
                </p:sp>
              </p:grpSp>
              <p:grpSp>
                <p:nvGrpSpPr>
                  <p:cNvPr id="78" name="그룹 77">
                    <a:extLst>
                      <a:ext uri="{FF2B5EF4-FFF2-40B4-BE49-F238E27FC236}">
                        <a16:creationId xmlns:a16="http://schemas.microsoft.com/office/drawing/2014/main" id="{7C4E2309-AA13-4A80-B47F-61E9D9E2F361}"/>
                      </a:ext>
                    </a:extLst>
                  </p:cNvPr>
                  <p:cNvGrpSpPr/>
                  <p:nvPr/>
                </p:nvGrpSpPr>
                <p:grpSpPr>
                  <a:xfrm>
                    <a:off x="4981063" y="7166901"/>
                    <a:ext cx="2700000" cy="2160000"/>
                    <a:chOff x="5208170" y="6965243"/>
                    <a:chExt cx="2550647" cy="3134686"/>
                  </a:xfrm>
                </p:grpSpPr>
                <p:pic>
                  <p:nvPicPr>
                    <p:cNvPr id="85" name="그림 84">
                      <a:extLst>
                        <a:ext uri="{FF2B5EF4-FFF2-40B4-BE49-F238E27FC236}">
                          <a16:creationId xmlns:a16="http://schemas.microsoft.com/office/drawing/2014/main" id="{AFCCE0B5-E10B-4656-BC8C-CD3725A287A0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5208170" y="6965243"/>
                      <a:ext cx="2550647" cy="2556000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86" name="TextBox 85">
                      <a:extLst>
                        <a:ext uri="{FF2B5EF4-FFF2-40B4-BE49-F238E27FC236}">
                          <a16:creationId xmlns:a16="http://schemas.microsoft.com/office/drawing/2014/main" id="{C8BAEA89-3C45-4875-B8A7-193983B3DC0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994732" y="9622875"/>
                      <a:ext cx="977521" cy="47705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ko-KR" sz="25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View</a:t>
                      </a:r>
                      <a:endParaRPr lang="ko-KR" altLang="en-US" sz="25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p:txBody>
                </p:sp>
              </p:grpSp>
              <p:sp>
                <p:nvSpPr>
                  <p:cNvPr id="84" name="TextBox 83">
                    <a:extLst>
                      <a:ext uri="{FF2B5EF4-FFF2-40B4-BE49-F238E27FC236}">
                        <a16:creationId xmlns:a16="http://schemas.microsoft.com/office/drawing/2014/main" id="{F6961A8E-DD90-45E2-BD09-6007ED09477F}"/>
                      </a:ext>
                    </a:extLst>
                  </p:cNvPr>
                  <p:cNvSpPr txBox="1"/>
                  <p:nvPr/>
                </p:nvSpPr>
                <p:spPr>
                  <a:xfrm>
                    <a:off x="10894125" y="8865173"/>
                    <a:ext cx="1262050" cy="4770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25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rPr>
                      <a:t>Model</a:t>
                    </a:r>
                    <a:endParaRPr lang="ko-KR" altLang="en-US" sz="2500" dirty="0"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</a:endParaRPr>
                  </a:p>
                </p:txBody>
              </p:sp>
              <p:grpSp>
                <p:nvGrpSpPr>
                  <p:cNvPr id="80" name="그룹 79">
                    <a:extLst>
                      <a:ext uri="{FF2B5EF4-FFF2-40B4-BE49-F238E27FC236}">
                        <a16:creationId xmlns:a16="http://schemas.microsoft.com/office/drawing/2014/main" id="{23B30365-E406-4FC1-8709-442D89691A79}"/>
                      </a:ext>
                    </a:extLst>
                  </p:cNvPr>
                  <p:cNvGrpSpPr/>
                  <p:nvPr/>
                </p:nvGrpSpPr>
                <p:grpSpPr>
                  <a:xfrm>
                    <a:off x="14880586" y="3572021"/>
                    <a:ext cx="3284481" cy="5754880"/>
                    <a:chOff x="14880586" y="3572021"/>
                    <a:chExt cx="3284481" cy="5754880"/>
                  </a:xfrm>
                </p:grpSpPr>
                <p:pic>
                  <p:nvPicPr>
                    <p:cNvPr id="81" name="그림 80">
                      <a:extLst>
                        <a:ext uri="{FF2B5EF4-FFF2-40B4-BE49-F238E27FC236}">
                          <a16:creationId xmlns:a16="http://schemas.microsoft.com/office/drawing/2014/main" id="{23998D73-5A64-4C71-8941-DD4DCC5744A5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7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4880586" y="3572021"/>
                      <a:ext cx="3284481" cy="5184051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82" name="TextBox 81">
                      <a:extLst>
                        <a:ext uri="{FF2B5EF4-FFF2-40B4-BE49-F238E27FC236}">
                          <a16:creationId xmlns:a16="http://schemas.microsoft.com/office/drawing/2014/main" id="{A4EBB7DA-7CCD-42D2-A2BB-ED522D3BFCD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6194390" y="8849847"/>
                      <a:ext cx="656871" cy="47705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ko-KR" sz="25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DB</a:t>
                      </a:r>
                      <a:endParaRPr lang="ko-KR" altLang="en-US" sz="25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p:txBody>
                </p:sp>
              </p:grpSp>
            </p:grpSp>
          </p:grp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F6967A9-C8C6-48A1-A9CE-60DEBCE61EEC}"/>
                  </a:ext>
                </a:extLst>
              </p:cNvPr>
              <p:cNvSpPr txBox="1"/>
              <p:nvPr/>
            </p:nvSpPr>
            <p:spPr>
              <a:xfrm>
                <a:off x="9906000" y="4876494"/>
                <a:ext cx="1295400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500" dirty="0">
                    <a:solidFill>
                      <a:srgbClr val="FF0000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Service</a:t>
                </a:r>
                <a:endParaRPr lang="ko-KR" altLang="en-US" sz="2500" dirty="0">
                  <a:solidFill>
                    <a:srgbClr val="FF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endParaRPr>
              </a:p>
            </p:txBody>
          </p:sp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F7DDBCE3-435C-493E-8BE6-0A598D7CF3C4}"/>
                  </a:ext>
                </a:extLst>
              </p:cNvPr>
              <p:cNvSpPr txBox="1"/>
              <p:nvPr/>
            </p:nvSpPr>
            <p:spPr>
              <a:xfrm>
                <a:off x="10210800" y="6210561"/>
                <a:ext cx="685800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500" dirty="0">
                    <a:solidFill>
                      <a:srgbClr val="FF0000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VO</a:t>
                </a:r>
                <a:endParaRPr lang="ko-KR" altLang="en-US" sz="2500" dirty="0">
                  <a:solidFill>
                    <a:srgbClr val="FF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endParaRPr>
              </a:p>
            </p:txBody>
          </p:sp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2B22850F-29BA-4CC8-B9DA-084C1D8A26C8}"/>
                  </a:ext>
                </a:extLst>
              </p:cNvPr>
              <p:cNvSpPr txBox="1"/>
              <p:nvPr/>
            </p:nvSpPr>
            <p:spPr>
              <a:xfrm>
                <a:off x="9906000" y="7494210"/>
                <a:ext cx="1543492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500" dirty="0">
                    <a:solidFill>
                      <a:srgbClr val="FF0000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Mapper</a:t>
                </a:r>
                <a:endParaRPr lang="ko-KR" altLang="en-US" sz="2500" dirty="0">
                  <a:solidFill>
                    <a:srgbClr val="FF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endParaRPr>
              </a:p>
            </p:txBody>
          </p:sp>
        </p:grp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81DE992E-D6A7-49EF-8D6B-8DFC224F7B9B}"/>
              </a:ext>
            </a:extLst>
          </p:cNvPr>
          <p:cNvSpPr txBox="1"/>
          <p:nvPr/>
        </p:nvSpPr>
        <p:spPr>
          <a:xfrm>
            <a:off x="1490821" y="1562100"/>
            <a:ext cx="657844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Spring Boot : Model</a:t>
            </a:r>
            <a:endParaRPr lang="ko-KR" altLang="en-US" sz="5000" dirty="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96697" y="434002"/>
            <a:ext cx="675185" cy="6036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323">
                <a:solidFill>
                  <a:schemeClr val="bg1"/>
                </a:solidFill>
                <a:latin typeface="나눔바른고딕"/>
                <a:ea typeface="나눔바른고딕"/>
              </a:rPr>
              <a:t>04</a:t>
            </a:r>
            <a:endParaRPr lang="ko-KR" altLang="en-US" sz="3323">
              <a:solidFill>
                <a:schemeClr val="bg1"/>
              </a:solidFill>
              <a:latin typeface="나눔바른고딕"/>
              <a:ea typeface="나눔바른고딕"/>
            </a:endParaRPr>
          </a:p>
        </p:txBody>
      </p:sp>
      <p:sp>
        <p:nvSpPr>
          <p:cNvPr id="40" name="제목 2">
            <a:extLst>
              <a:ext uri="{FF2B5EF4-FFF2-40B4-BE49-F238E27FC236}">
                <a16:creationId xmlns:a16="http://schemas.microsoft.com/office/drawing/2014/main" id="{80E6F3A7-C241-4BF9-9E53-7D64B6D70228}"/>
              </a:ext>
            </a:extLst>
          </p:cNvPr>
          <p:cNvSpPr txBox="1"/>
          <p:nvPr/>
        </p:nvSpPr>
        <p:spPr>
          <a:xfrm>
            <a:off x="1469441" y="2429502"/>
            <a:ext cx="7141159" cy="47705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defTabSz="1371600" latinLnBrk="1">
              <a:spcBef>
                <a:spcPct val="0"/>
              </a:spcBef>
              <a:defRPr/>
            </a:pPr>
            <a:r>
              <a:rPr kumimoji="1" lang="en-US" altLang="ko-KR" sz="25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Arial"/>
              </a:rPr>
              <a:t>Service Class/ VO Class / Mapper Class</a:t>
            </a:r>
            <a:r>
              <a:rPr kumimoji="1" lang="ko-KR" altLang="en-US" sz="25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Arial"/>
              </a:rPr>
              <a:t>로 구성</a:t>
            </a: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965AD404-E439-46C4-99D7-84FA76F3981A}"/>
              </a:ext>
            </a:extLst>
          </p:cNvPr>
          <p:cNvGrpSpPr/>
          <p:nvPr/>
        </p:nvGrpSpPr>
        <p:grpSpPr>
          <a:xfrm>
            <a:off x="1469441" y="508985"/>
            <a:ext cx="15281652" cy="1049240"/>
            <a:chOff x="1469441" y="508985"/>
            <a:chExt cx="15281652" cy="1049240"/>
          </a:xfrm>
        </p:grpSpPr>
        <p:sp>
          <p:nvSpPr>
            <p:cNvPr id="42" name="Object 5">
              <a:extLst>
                <a:ext uri="{FF2B5EF4-FFF2-40B4-BE49-F238E27FC236}">
                  <a16:creationId xmlns:a16="http://schemas.microsoft.com/office/drawing/2014/main" id="{00750402-E5C9-46C4-8455-16730F33E842}"/>
                </a:ext>
              </a:extLst>
            </p:cNvPr>
            <p:cNvSpPr txBox="1"/>
            <p:nvPr/>
          </p:nvSpPr>
          <p:spPr>
            <a:xfrm>
              <a:off x="1469441" y="508985"/>
              <a:ext cx="892759" cy="771345"/>
            </a:xfrm>
            <a:prstGeom prst="rect">
              <a:avLst/>
            </a:prstGeom>
            <a:noFill/>
          </p:spPr>
          <p:txBody>
            <a:bodyPr wrap="square" rtlCol="0" anchor="ctr"/>
            <a:lstStyle/>
            <a:p>
              <a:r>
                <a:rPr lang="en-US" sz="5500" kern="0" spc="-200" dirty="0">
                  <a:solidFill>
                    <a:srgbClr val="000000"/>
                  </a:solidFill>
                  <a:latin typeface="에스코어 드림 4" pitchFamily="34" charset="0"/>
                  <a:cs typeface="에스코어 드림 4" pitchFamily="34" charset="0"/>
                </a:rPr>
                <a:t>04</a:t>
              </a:r>
              <a:endParaRPr lang="en-US" sz="5500" dirty="0"/>
            </a:p>
          </p:txBody>
        </p:sp>
        <p:sp>
          <p:nvSpPr>
            <p:cNvPr id="43" name="Object 8">
              <a:extLst>
                <a:ext uri="{FF2B5EF4-FFF2-40B4-BE49-F238E27FC236}">
                  <a16:creationId xmlns:a16="http://schemas.microsoft.com/office/drawing/2014/main" id="{4BE75AD6-07F4-4203-8A0B-59A1F42BA7D7}"/>
                </a:ext>
              </a:extLst>
            </p:cNvPr>
            <p:cNvSpPr txBox="1"/>
            <p:nvPr/>
          </p:nvSpPr>
          <p:spPr>
            <a:xfrm>
              <a:off x="10210800" y="632549"/>
              <a:ext cx="6540293" cy="925676"/>
            </a:xfrm>
            <a:prstGeom prst="rect">
              <a:avLst/>
            </a:prstGeom>
            <a:noFill/>
          </p:spPr>
          <p:txBody>
            <a:bodyPr wrap="square" rtlCol="0" anchor="ctr"/>
            <a:lstStyle/>
            <a:p>
              <a:pPr algn="r"/>
              <a:r>
                <a:rPr lang="ko-KR" altLang="en-US" sz="3500" kern="0" spc="-100" dirty="0"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에스코어 드림 2" pitchFamily="34" charset="0"/>
                </a:rPr>
                <a:t>프로젝트 수행과정</a:t>
              </a:r>
              <a:r>
                <a:rPr lang="en-US" altLang="ko-KR" sz="3500" kern="0" spc="-100" dirty="0"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에스코어 드림 2" pitchFamily="34" charset="0"/>
                </a:rPr>
                <a:t>/</a:t>
              </a:r>
              <a:r>
                <a:rPr lang="ko-KR" altLang="en-US" sz="3500" kern="0" spc="-100" dirty="0"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에스코어 드림 2" pitchFamily="34" charset="0"/>
                </a:rPr>
                <a:t>결과</a:t>
              </a:r>
              <a:endParaRPr lang="en-US" altLang="ko-KR" sz="3500" kern="0" spc="-1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에스코어 드림 2" pitchFamily="34" charset="0"/>
              </a:endParaRPr>
            </a:p>
            <a:p>
              <a:pPr algn="r"/>
              <a:r>
                <a:rPr lang="en-US" altLang="ko-KR" sz="2500" kern="0" spc="-100" dirty="0"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</a:rPr>
                <a:t>- </a:t>
              </a:r>
              <a:r>
                <a:rPr lang="ko-KR" altLang="en-US" sz="2500" kern="0" spc="-100" dirty="0"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</a:rPr>
                <a:t>백엔드</a:t>
              </a:r>
              <a:endParaRPr lang="en-US" altLang="ko-KR" sz="25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11190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3037C58B-8BFD-4FA4-A4E3-D2C0B4AB94BD}"/>
              </a:ext>
            </a:extLst>
          </p:cNvPr>
          <p:cNvSpPr txBox="1"/>
          <p:nvPr/>
        </p:nvSpPr>
        <p:spPr>
          <a:xfrm>
            <a:off x="1490821" y="1562100"/>
            <a:ext cx="657844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Spring Boot : Model</a:t>
            </a:r>
            <a:endParaRPr lang="ko-KR" altLang="en-US" sz="5000" dirty="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85668" y="235131"/>
            <a:ext cx="9531777" cy="100168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5909" dirty="0">
                <a:solidFill>
                  <a:schemeClr val="bg1"/>
                </a:solidFill>
                <a:latin typeface="나눔바른고딕"/>
                <a:ea typeface="나눔바른고딕"/>
              </a:rPr>
              <a:t>프로젝트 수행 과정 및 결과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496697" y="434002"/>
            <a:ext cx="675185" cy="6036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323">
                <a:solidFill>
                  <a:schemeClr val="bg1"/>
                </a:solidFill>
                <a:latin typeface="나눔바른고딕"/>
                <a:ea typeface="나눔바른고딕"/>
              </a:rPr>
              <a:t>04</a:t>
            </a:r>
            <a:endParaRPr lang="ko-KR" altLang="en-US" sz="3323">
              <a:solidFill>
                <a:schemeClr val="bg1"/>
              </a:solidFill>
              <a:latin typeface="나눔바른고딕"/>
              <a:ea typeface="나눔바른고딕"/>
            </a:endParaRPr>
          </a:p>
        </p:txBody>
      </p:sp>
      <p:sp>
        <p:nvSpPr>
          <p:cNvPr id="15" name="제목 2">
            <a:extLst>
              <a:ext uri="{FF2B5EF4-FFF2-40B4-BE49-F238E27FC236}">
                <a16:creationId xmlns:a16="http://schemas.microsoft.com/office/drawing/2014/main" id="{770A6DB0-5317-4754-AAFC-A8EC784AA1A4}"/>
              </a:ext>
            </a:extLst>
          </p:cNvPr>
          <p:cNvSpPr txBox="1"/>
          <p:nvPr/>
        </p:nvSpPr>
        <p:spPr>
          <a:xfrm>
            <a:off x="1469441" y="2429502"/>
            <a:ext cx="2264359" cy="47705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defTabSz="1371600" latinLnBrk="1">
              <a:spcBef>
                <a:spcPct val="0"/>
              </a:spcBef>
              <a:defRPr/>
            </a:pPr>
            <a:r>
              <a:rPr kumimoji="1" lang="en-US" altLang="ko-KR" sz="25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Arial"/>
              </a:rPr>
              <a:t>Service Class</a:t>
            </a:r>
            <a:endParaRPr kumimoji="1" lang="ko-KR" altLang="en-US" sz="25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Arial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546ACAC7-917A-4223-8B98-668A6CB51CD0}"/>
              </a:ext>
            </a:extLst>
          </p:cNvPr>
          <p:cNvGrpSpPr/>
          <p:nvPr/>
        </p:nvGrpSpPr>
        <p:grpSpPr>
          <a:xfrm>
            <a:off x="2601620" y="3848100"/>
            <a:ext cx="13086729" cy="3374163"/>
            <a:chOff x="3733800" y="3771900"/>
            <a:chExt cx="13086729" cy="3374163"/>
          </a:xfrm>
        </p:grpSpPr>
        <p:sp>
          <p:nvSpPr>
            <p:cNvPr id="16" name="제목 2"/>
            <p:cNvSpPr txBox="1"/>
            <p:nvPr/>
          </p:nvSpPr>
          <p:spPr>
            <a:xfrm>
              <a:off x="7380580" y="4520251"/>
              <a:ext cx="9439949" cy="149271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marL="342900" indent="-342900" defTabSz="1371600" latinLnBrk="1">
                <a:spcBef>
                  <a:spcPct val="0"/>
                </a:spcBef>
                <a:buFont typeface="Arial" panose="020B0604020202020204" pitchFamily="34" charset="0"/>
                <a:buChar char="•"/>
                <a:defRPr/>
              </a:pPr>
              <a:r>
                <a:rPr kumimoji="1" lang="en-US" altLang="ko-KR" sz="25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Arial"/>
                </a:rPr>
                <a:t>Controller</a:t>
              </a:r>
              <a:r>
                <a:rPr kumimoji="1" lang="ko-KR" altLang="en-US" sz="25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Arial"/>
                </a:rPr>
                <a:t>와</a:t>
              </a:r>
              <a:r>
                <a:rPr kumimoji="1" lang="en-US" altLang="ko-KR" sz="25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Arial"/>
                </a:rPr>
                <a:t> Mapper Class </a:t>
              </a:r>
              <a:r>
                <a:rPr kumimoji="1" lang="en-US" altLang="ko-KR" sz="2500" dirty="0" err="1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Arial"/>
                </a:rPr>
                <a:t>사이를</a:t>
              </a:r>
              <a:r>
                <a:rPr kumimoji="1" lang="en-US" altLang="ko-KR" sz="25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Arial"/>
                </a:rPr>
                <a:t> </a:t>
              </a:r>
              <a:r>
                <a:rPr kumimoji="1" lang="en-US" altLang="ko-KR" sz="2500" dirty="0" err="1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Arial"/>
                </a:rPr>
                <a:t>연결하는</a:t>
              </a:r>
              <a:r>
                <a:rPr kumimoji="1" lang="en-US" altLang="ko-KR" sz="25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Arial"/>
                </a:rPr>
                <a:t> </a:t>
              </a:r>
              <a:r>
                <a:rPr kumimoji="1" lang="en-US" altLang="ko-KR" sz="2500" dirty="0" err="1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Arial"/>
                </a:rPr>
                <a:t>역할</a:t>
              </a:r>
              <a:endParaRPr kumimoji="1" lang="en-US" altLang="ko-KR" sz="25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Arial"/>
              </a:endParaRPr>
            </a:p>
            <a:p>
              <a:pPr marL="342900" indent="-342900" defTabSz="1371600" latinLnBrk="1">
                <a:spcBef>
                  <a:spcPct val="0"/>
                </a:spcBef>
                <a:buFont typeface="Arial" panose="020B0604020202020204" pitchFamily="34" charset="0"/>
                <a:buChar char="•"/>
                <a:defRPr/>
              </a:pPr>
              <a:endParaRPr kumimoji="1" lang="en-US" altLang="ko-KR" sz="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Arial"/>
              </a:endParaRPr>
            </a:p>
            <a:p>
              <a:pPr marL="342900" indent="-342900" defTabSz="1371600" latinLnBrk="1">
                <a:spcBef>
                  <a:spcPct val="0"/>
                </a:spcBef>
                <a:buFont typeface="Arial" panose="020B0604020202020204" pitchFamily="34" charset="0"/>
                <a:buChar char="•"/>
                <a:defRPr/>
              </a:pPr>
              <a:r>
                <a:rPr kumimoji="1" lang="en-US" altLang="ko-KR" sz="25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Arial"/>
                </a:rPr>
                <a:t>두 </a:t>
              </a:r>
              <a:r>
                <a:rPr kumimoji="1" lang="en-US" altLang="ko-KR" sz="2500" dirty="0" err="1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Arial"/>
                </a:rPr>
                <a:t>계층이</a:t>
              </a:r>
              <a:r>
                <a:rPr kumimoji="1" lang="en-US" altLang="ko-KR" sz="25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Arial"/>
                </a:rPr>
                <a:t> </a:t>
              </a:r>
              <a:r>
                <a:rPr kumimoji="1" lang="en-US" altLang="ko-KR" sz="2500" dirty="0" err="1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Arial"/>
                </a:rPr>
                <a:t>직접</a:t>
              </a:r>
              <a:r>
                <a:rPr kumimoji="1" lang="en-US" altLang="ko-KR" sz="25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Arial"/>
                </a:rPr>
                <a:t> </a:t>
              </a:r>
              <a:r>
                <a:rPr kumimoji="1" lang="en-US" altLang="ko-KR" sz="2500" dirty="0" err="1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Arial"/>
                </a:rPr>
                <a:t>통신하지</a:t>
              </a:r>
              <a:r>
                <a:rPr kumimoji="1" lang="en-US" altLang="ko-KR" sz="25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Arial"/>
                </a:rPr>
                <a:t> </a:t>
              </a:r>
              <a:r>
                <a:rPr kumimoji="1" lang="en-US" altLang="ko-KR" sz="2500" dirty="0" err="1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Arial"/>
                </a:rPr>
                <a:t>않게하여</a:t>
              </a:r>
              <a:r>
                <a:rPr kumimoji="1" lang="en-US" altLang="ko-KR" sz="25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Arial"/>
                </a:rPr>
                <a:t> </a:t>
              </a:r>
              <a:r>
                <a:rPr kumimoji="1" lang="en-US" altLang="ko-KR" sz="2500" dirty="0" err="1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Arial"/>
                </a:rPr>
                <a:t>애플리케이션의</a:t>
              </a:r>
              <a:r>
                <a:rPr kumimoji="1" lang="en-US" altLang="ko-KR" sz="25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Arial"/>
                </a:rPr>
                <a:t> </a:t>
              </a:r>
              <a:r>
                <a:rPr kumimoji="1" lang="en-US" altLang="ko-KR" sz="2500" dirty="0" err="1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Arial"/>
                </a:rPr>
                <a:t>유연성을</a:t>
              </a:r>
              <a:r>
                <a:rPr kumimoji="1" lang="en-US" altLang="ko-KR" sz="25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Arial"/>
                </a:rPr>
                <a:t> </a:t>
              </a:r>
              <a:r>
                <a:rPr kumimoji="1" lang="en-US" altLang="ko-KR" sz="2500" dirty="0" err="1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Arial"/>
                </a:rPr>
                <a:t>증가</a:t>
              </a:r>
              <a:endParaRPr kumimoji="1" lang="en-US" altLang="ko-KR" sz="25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Arial"/>
              </a:endParaRPr>
            </a:p>
            <a:p>
              <a:pPr marL="342900" indent="-342900" defTabSz="1371600" latinLnBrk="1">
                <a:spcBef>
                  <a:spcPct val="0"/>
                </a:spcBef>
                <a:buFont typeface="Arial" panose="020B0604020202020204" pitchFamily="34" charset="0"/>
                <a:buChar char="•"/>
                <a:defRPr/>
              </a:pPr>
              <a:endParaRPr kumimoji="1" lang="en-US" altLang="ko-KR" sz="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Arial"/>
              </a:endParaRPr>
            </a:p>
            <a:p>
              <a:pPr marL="342900" indent="-342900" defTabSz="1371600" latinLnBrk="1">
                <a:spcBef>
                  <a:spcPct val="0"/>
                </a:spcBef>
                <a:buFont typeface="Arial" panose="020B0604020202020204" pitchFamily="34" charset="0"/>
                <a:buChar char="•"/>
                <a:defRPr/>
              </a:pPr>
              <a:r>
                <a:rPr kumimoji="1" lang="en-US" altLang="ko-KR" sz="2500" dirty="0" err="1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Arial"/>
                </a:rPr>
                <a:t>다른</a:t>
              </a:r>
              <a:r>
                <a:rPr kumimoji="1" lang="en-US" altLang="ko-KR" sz="25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Arial"/>
                </a:rPr>
                <a:t> </a:t>
              </a:r>
              <a:r>
                <a:rPr kumimoji="1" lang="en-US" altLang="ko-KR" sz="2500" dirty="0" err="1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Arial"/>
                </a:rPr>
                <a:t>계층들과</a:t>
              </a:r>
              <a:r>
                <a:rPr kumimoji="1" lang="en-US" altLang="ko-KR" sz="25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Arial"/>
                </a:rPr>
                <a:t> </a:t>
              </a:r>
              <a:r>
                <a:rPr kumimoji="1" lang="en-US" altLang="ko-KR" sz="2500" dirty="0" err="1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Arial"/>
                </a:rPr>
                <a:t>통신하기</a:t>
              </a:r>
              <a:r>
                <a:rPr kumimoji="1" lang="en-US" altLang="ko-KR" sz="25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Arial"/>
                </a:rPr>
                <a:t> </a:t>
              </a:r>
              <a:r>
                <a:rPr kumimoji="1" lang="en-US" altLang="ko-KR" sz="2500" dirty="0" err="1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Arial"/>
                </a:rPr>
                <a:t>위한</a:t>
              </a:r>
              <a:r>
                <a:rPr kumimoji="1" lang="en-US" altLang="ko-KR" sz="25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Arial"/>
                </a:rPr>
                <a:t> </a:t>
              </a:r>
              <a:r>
                <a:rPr kumimoji="1" lang="en-US" altLang="ko-KR" sz="2500" dirty="0" err="1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Arial"/>
                </a:rPr>
                <a:t>인터페이스</a:t>
              </a:r>
              <a:r>
                <a:rPr kumimoji="1" lang="en-US" altLang="ko-KR" sz="25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Arial"/>
                </a:rPr>
                <a:t> </a:t>
              </a:r>
              <a:r>
                <a:rPr kumimoji="1" lang="en-US" altLang="ko-KR" sz="2500" dirty="0" err="1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Arial"/>
                </a:rPr>
                <a:t>제공</a:t>
              </a:r>
              <a:endParaRPr kumimoji="1" lang="en-US" altLang="ko-KR" sz="25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Arial"/>
              </a:endParaRPr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EE4280FE-31DC-40CE-ABFE-E23ACBB2E52C}"/>
                </a:ext>
              </a:extLst>
            </p:cNvPr>
            <p:cNvGrpSpPr/>
            <p:nvPr/>
          </p:nvGrpSpPr>
          <p:grpSpPr>
            <a:xfrm>
              <a:off x="3733800" y="3771900"/>
              <a:ext cx="2705332" cy="3374163"/>
              <a:chOff x="1485668" y="3698361"/>
              <a:chExt cx="2705332" cy="3374163"/>
            </a:xfrm>
          </p:grpSpPr>
          <p:pic>
            <p:nvPicPr>
              <p:cNvPr id="47" name="그림 46">
                <a:extLst>
                  <a:ext uri="{FF2B5EF4-FFF2-40B4-BE49-F238E27FC236}">
                    <a16:creationId xmlns:a16="http://schemas.microsoft.com/office/drawing/2014/main" id="{EC6F4A17-B45E-4E50-9F4A-B596B4B8E8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85668" y="3698361"/>
                <a:ext cx="2705332" cy="2890277"/>
              </a:xfrm>
              <a:prstGeom prst="rect">
                <a:avLst/>
              </a:prstGeom>
            </p:spPr>
          </p:pic>
          <p:sp>
            <p:nvSpPr>
              <p:cNvPr id="48" name="제목 2">
                <a:extLst>
                  <a:ext uri="{FF2B5EF4-FFF2-40B4-BE49-F238E27FC236}">
                    <a16:creationId xmlns:a16="http://schemas.microsoft.com/office/drawing/2014/main" id="{6C689671-6D33-4966-B899-C7B4017BF632}"/>
                  </a:ext>
                </a:extLst>
              </p:cNvPr>
              <p:cNvSpPr txBox="1"/>
              <p:nvPr/>
            </p:nvSpPr>
            <p:spPr>
              <a:xfrm>
                <a:off x="1706154" y="6595470"/>
                <a:ext cx="2264359" cy="4770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defTabSz="1371600" latinLnBrk="1">
                  <a:spcBef>
                    <a:spcPct val="0"/>
                  </a:spcBef>
                  <a:defRPr/>
                </a:pPr>
                <a:r>
                  <a:rPr kumimoji="1" lang="en-US" altLang="ko-KR" sz="25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Arial"/>
                  </a:rPr>
                  <a:t>Service Class</a:t>
                </a:r>
                <a:endParaRPr kumimoji="1" lang="ko-KR" altLang="en-US" sz="25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Arial"/>
                </a:endParaRPr>
              </a:p>
            </p:txBody>
          </p:sp>
        </p:grp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19C3D6E6-99F8-4678-9465-E37E3F265B6C}"/>
              </a:ext>
            </a:extLst>
          </p:cNvPr>
          <p:cNvGrpSpPr/>
          <p:nvPr/>
        </p:nvGrpSpPr>
        <p:grpSpPr>
          <a:xfrm>
            <a:off x="1469441" y="508985"/>
            <a:ext cx="15281652" cy="1049240"/>
            <a:chOff x="1469441" y="508985"/>
            <a:chExt cx="15281652" cy="1049240"/>
          </a:xfrm>
        </p:grpSpPr>
        <p:sp>
          <p:nvSpPr>
            <p:cNvPr id="17" name="Object 5">
              <a:extLst>
                <a:ext uri="{FF2B5EF4-FFF2-40B4-BE49-F238E27FC236}">
                  <a16:creationId xmlns:a16="http://schemas.microsoft.com/office/drawing/2014/main" id="{7B06FEE1-FF2E-4C86-9195-DF3E11B0B9FC}"/>
                </a:ext>
              </a:extLst>
            </p:cNvPr>
            <p:cNvSpPr txBox="1"/>
            <p:nvPr/>
          </p:nvSpPr>
          <p:spPr>
            <a:xfrm>
              <a:off x="1469441" y="508985"/>
              <a:ext cx="892759" cy="771345"/>
            </a:xfrm>
            <a:prstGeom prst="rect">
              <a:avLst/>
            </a:prstGeom>
            <a:noFill/>
          </p:spPr>
          <p:txBody>
            <a:bodyPr wrap="square" rtlCol="0" anchor="ctr"/>
            <a:lstStyle/>
            <a:p>
              <a:r>
                <a:rPr lang="en-US" sz="5500" kern="0" spc="-200" dirty="0">
                  <a:solidFill>
                    <a:srgbClr val="000000"/>
                  </a:solidFill>
                  <a:latin typeface="에스코어 드림 4" pitchFamily="34" charset="0"/>
                  <a:cs typeface="에스코어 드림 4" pitchFamily="34" charset="0"/>
                </a:rPr>
                <a:t>04</a:t>
              </a:r>
              <a:endParaRPr lang="en-US" sz="5500" dirty="0"/>
            </a:p>
          </p:txBody>
        </p:sp>
        <p:sp>
          <p:nvSpPr>
            <p:cNvPr id="18" name="Object 8">
              <a:extLst>
                <a:ext uri="{FF2B5EF4-FFF2-40B4-BE49-F238E27FC236}">
                  <a16:creationId xmlns:a16="http://schemas.microsoft.com/office/drawing/2014/main" id="{3CE3A707-EAF1-425E-B22F-9A243B3454CB}"/>
                </a:ext>
              </a:extLst>
            </p:cNvPr>
            <p:cNvSpPr txBox="1"/>
            <p:nvPr/>
          </p:nvSpPr>
          <p:spPr>
            <a:xfrm>
              <a:off x="10210800" y="632549"/>
              <a:ext cx="6540293" cy="925676"/>
            </a:xfrm>
            <a:prstGeom prst="rect">
              <a:avLst/>
            </a:prstGeom>
            <a:noFill/>
          </p:spPr>
          <p:txBody>
            <a:bodyPr wrap="square" rtlCol="0" anchor="ctr"/>
            <a:lstStyle/>
            <a:p>
              <a:pPr algn="r"/>
              <a:r>
                <a:rPr lang="ko-KR" altLang="en-US" sz="3500" kern="0" spc="-100" dirty="0"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에스코어 드림 2" pitchFamily="34" charset="0"/>
                </a:rPr>
                <a:t>프로젝트 수행과정</a:t>
              </a:r>
              <a:r>
                <a:rPr lang="en-US" altLang="ko-KR" sz="3500" kern="0" spc="-100" dirty="0"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에스코어 드림 2" pitchFamily="34" charset="0"/>
                </a:rPr>
                <a:t>/</a:t>
              </a:r>
              <a:r>
                <a:rPr lang="ko-KR" altLang="en-US" sz="3500" kern="0" spc="-100" dirty="0"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에스코어 드림 2" pitchFamily="34" charset="0"/>
                </a:rPr>
                <a:t>결과</a:t>
              </a:r>
              <a:endParaRPr lang="en-US" altLang="ko-KR" sz="3500" kern="0" spc="-1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에스코어 드림 2" pitchFamily="34" charset="0"/>
              </a:endParaRPr>
            </a:p>
            <a:p>
              <a:pPr algn="r"/>
              <a:r>
                <a:rPr lang="en-US" altLang="ko-KR" sz="2500" kern="0" spc="-100" dirty="0"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</a:rPr>
                <a:t>- </a:t>
              </a:r>
              <a:r>
                <a:rPr lang="ko-KR" altLang="en-US" sz="2500" kern="0" spc="-100" dirty="0"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</a:rPr>
                <a:t>백엔드</a:t>
              </a:r>
              <a:endParaRPr lang="en-US" altLang="ko-KR" sz="25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93400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3037C58B-8BFD-4FA4-A4E3-D2C0B4AB94BD}"/>
              </a:ext>
            </a:extLst>
          </p:cNvPr>
          <p:cNvSpPr txBox="1"/>
          <p:nvPr/>
        </p:nvSpPr>
        <p:spPr>
          <a:xfrm>
            <a:off x="1490821" y="1562100"/>
            <a:ext cx="657844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Spring Boot : Model</a:t>
            </a:r>
            <a:endParaRPr lang="ko-KR" altLang="en-US" sz="5000" dirty="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85668" y="235131"/>
            <a:ext cx="9531777" cy="100168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5909" dirty="0">
                <a:solidFill>
                  <a:schemeClr val="bg1"/>
                </a:solidFill>
                <a:latin typeface="나눔바른고딕"/>
                <a:ea typeface="나눔바른고딕"/>
              </a:rPr>
              <a:t>프로젝트 수행 과정 및 결과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496697" y="434002"/>
            <a:ext cx="675185" cy="6036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323">
                <a:solidFill>
                  <a:schemeClr val="bg1"/>
                </a:solidFill>
                <a:latin typeface="나눔바른고딕"/>
                <a:ea typeface="나눔바른고딕"/>
              </a:rPr>
              <a:t>04</a:t>
            </a:r>
            <a:endParaRPr lang="ko-KR" altLang="en-US" sz="3323">
              <a:solidFill>
                <a:schemeClr val="bg1"/>
              </a:solidFill>
              <a:latin typeface="나눔바른고딕"/>
              <a:ea typeface="나눔바른고딕"/>
            </a:endParaRPr>
          </a:p>
        </p:txBody>
      </p:sp>
      <p:sp>
        <p:nvSpPr>
          <p:cNvPr id="15" name="제목 2">
            <a:extLst>
              <a:ext uri="{FF2B5EF4-FFF2-40B4-BE49-F238E27FC236}">
                <a16:creationId xmlns:a16="http://schemas.microsoft.com/office/drawing/2014/main" id="{770A6DB0-5317-4754-AAFC-A8EC784AA1A4}"/>
              </a:ext>
            </a:extLst>
          </p:cNvPr>
          <p:cNvSpPr txBox="1"/>
          <p:nvPr/>
        </p:nvSpPr>
        <p:spPr>
          <a:xfrm>
            <a:off x="1469441" y="2429502"/>
            <a:ext cx="2264359" cy="47705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defTabSz="1371600" latinLnBrk="1">
              <a:spcBef>
                <a:spcPct val="0"/>
              </a:spcBef>
              <a:defRPr/>
            </a:pPr>
            <a:r>
              <a:rPr kumimoji="1" lang="en-US" altLang="ko-KR" sz="25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Arial"/>
              </a:rPr>
              <a:t>VO Class</a:t>
            </a:r>
            <a:endParaRPr kumimoji="1" lang="ko-KR" altLang="en-US" sz="25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Arial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546ACAC7-917A-4223-8B98-668A6CB51CD0}"/>
              </a:ext>
            </a:extLst>
          </p:cNvPr>
          <p:cNvGrpSpPr/>
          <p:nvPr/>
        </p:nvGrpSpPr>
        <p:grpSpPr>
          <a:xfrm>
            <a:off x="2601620" y="3848100"/>
            <a:ext cx="14149472" cy="3367331"/>
            <a:chOff x="3733800" y="3771900"/>
            <a:chExt cx="14149472" cy="3367331"/>
          </a:xfrm>
        </p:grpSpPr>
        <p:sp>
          <p:nvSpPr>
            <p:cNvPr id="16" name="제목 2"/>
            <p:cNvSpPr txBox="1"/>
            <p:nvPr/>
          </p:nvSpPr>
          <p:spPr>
            <a:xfrm>
              <a:off x="7837779" y="4593790"/>
              <a:ext cx="10045493" cy="149271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marL="342900" indent="-342900" defTabSz="1371600" latinLnBrk="1">
                <a:spcBef>
                  <a:spcPct val="0"/>
                </a:spcBef>
                <a:buFont typeface="Arial" panose="020B0604020202020204" pitchFamily="34" charset="0"/>
                <a:buChar char="•"/>
                <a:defRPr/>
              </a:pPr>
              <a:r>
                <a:rPr kumimoji="1" lang="ko-KR" altLang="en-US" sz="25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Arial"/>
                </a:rPr>
                <a:t>데이터 객체를 의미</a:t>
              </a:r>
              <a:endParaRPr kumimoji="1" lang="en-US" altLang="ko-KR" sz="25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Arial"/>
              </a:endParaRPr>
            </a:p>
            <a:p>
              <a:pPr marL="342900" indent="-342900" defTabSz="1371600" latinLnBrk="1">
                <a:spcBef>
                  <a:spcPct val="0"/>
                </a:spcBef>
                <a:buFont typeface="Arial" panose="020B0604020202020204" pitchFamily="34" charset="0"/>
                <a:buChar char="•"/>
                <a:defRPr/>
              </a:pPr>
              <a:endParaRPr kumimoji="1" lang="en-US" altLang="ko-KR" sz="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Arial"/>
              </a:endParaRPr>
            </a:p>
            <a:p>
              <a:pPr marL="342900" indent="-342900" defTabSz="1371600" latinLnBrk="1">
                <a:spcBef>
                  <a:spcPct val="0"/>
                </a:spcBef>
                <a:buFont typeface="Arial" panose="020B0604020202020204" pitchFamily="34" charset="0"/>
                <a:buChar char="•"/>
                <a:defRPr/>
              </a:pPr>
              <a:r>
                <a:rPr kumimoji="1" lang="ko-KR" altLang="en-US" sz="25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Arial"/>
                </a:rPr>
                <a:t>로직 없이 속성과 속성에 접근하기 위한 </a:t>
              </a:r>
              <a:r>
                <a:rPr kumimoji="1" lang="en-US" altLang="ko-KR" sz="25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Arial"/>
                </a:rPr>
                <a:t>Setter, Getter </a:t>
              </a:r>
              <a:r>
                <a:rPr kumimoji="1" lang="ko-KR" altLang="en-US" sz="25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Arial"/>
                </a:rPr>
                <a:t>메소드만 가짐</a:t>
              </a:r>
              <a:endParaRPr kumimoji="1" lang="en-US" altLang="ko-KR" sz="25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Arial"/>
              </a:endParaRPr>
            </a:p>
            <a:p>
              <a:pPr marL="342900" indent="-342900" defTabSz="1371600" latinLnBrk="1">
                <a:spcBef>
                  <a:spcPct val="0"/>
                </a:spcBef>
                <a:buFont typeface="Arial" panose="020B0604020202020204" pitchFamily="34" charset="0"/>
                <a:buChar char="•"/>
                <a:defRPr/>
              </a:pPr>
              <a:endParaRPr kumimoji="1" lang="en-US" altLang="ko-KR" sz="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Arial"/>
              </a:endParaRPr>
            </a:p>
            <a:p>
              <a:pPr marL="342900" indent="-342900" defTabSz="1371600" latinLnBrk="1">
                <a:spcBef>
                  <a:spcPct val="0"/>
                </a:spcBef>
                <a:buFont typeface="Arial" panose="020B0604020202020204" pitchFamily="34" charset="0"/>
                <a:buChar char="•"/>
                <a:defRPr/>
              </a:pPr>
              <a:r>
                <a:rPr kumimoji="1" lang="en-US" altLang="ko-KR" sz="25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Arial"/>
                </a:rPr>
                <a:t>Lombok </a:t>
              </a:r>
              <a:r>
                <a:rPr kumimoji="1" lang="ko-KR" altLang="en-US" sz="25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Arial"/>
                </a:rPr>
                <a:t>라이브러리를 활용하여 코드 간편화</a:t>
              </a:r>
              <a:endParaRPr kumimoji="1" lang="en-US" altLang="ko-KR" sz="25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Arial"/>
              </a:endParaRPr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EE4280FE-31DC-40CE-ABFE-E23ACBB2E52C}"/>
                </a:ext>
              </a:extLst>
            </p:cNvPr>
            <p:cNvGrpSpPr/>
            <p:nvPr/>
          </p:nvGrpSpPr>
          <p:grpSpPr>
            <a:xfrm>
              <a:off x="3733800" y="3771900"/>
              <a:ext cx="2705332" cy="3367331"/>
              <a:chOff x="1485668" y="3698361"/>
              <a:chExt cx="2705332" cy="3367331"/>
            </a:xfrm>
          </p:grpSpPr>
          <p:pic>
            <p:nvPicPr>
              <p:cNvPr id="47" name="그림 46">
                <a:extLst>
                  <a:ext uri="{FF2B5EF4-FFF2-40B4-BE49-F238E27FC236}">
                    <a16:creationId xmlns:a16="http://schemas.microsoft.com/office/drawing/2014/main" id="{EC6F4A17-B45E-4E50-9F4A-B596B4B8E8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85668" y="3698361"/>
                <a:ext cx="2705332" cy="2890277"/>
              </a:xfrm>
              <a:prstGeom prst="rect">
                <a:avLst/>
              </a:prstGeom>
            </p:spPr>
          </p:pic>
          <p:sp>
            <p:nvSpPr>
              <p:cNvPr id="48" name="제목 2">
                <a:extLst>
                  <a:ext uri="{FF2B5EF4-FFF2-40B4-BE49-F238E27FC236}">
                    <a16:creationId xmlns:a16="http://schemas.microsoft.com/office/drawing/2014/main" id="{6C689671-6D33-4966-B899-C7B4017BF632}"/>
                  </a:ext>
                </a:extLst>
              </p:cNvPr>
              <p:cNvSpPr txBox="1"/>
              <p:nvPr/>
            </p:nvSpPr>
            <p:spPr>
              <a:xfrm>
                <a:off x="2077687" y="6588638"/>
                <a:ext cx="1521294" cy="4770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defTabSz="1371600" latinLnBrk="1">
                  <a:spcBef>
                    <a:spcPct val="0"/>
                  </a:spcBef>
                  <a:defRPr/>
                </a:pPr>
                <a:r>
                  <a:rPr kumimoji="1" lang="en-US" altLang="ko-KR" sz="25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Arial"/>
                  </a:rPr>
                  <a:t>VO Class</a:t>
                </a:r>
                <a:endParaRPr kumimoji="1" lang="ko-KR" altLang="en-US" sz="25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Arial"/>
                </a:endParaRPr>
              </a:p>
            </p:txBody>
          </p:sp>
        </p:grp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931120C-F390-4470-B666-3A2BDD99407A}"/>
              </a:ext>
            </a:extLst>
          </p:cNvPr>
          <p:cNvGrpSpPr/>
          <p:nvPr/>
        </p:nvGrpSpPr>
        <p:grpSpPr>
          <a:xfrm>
            <a:off x="1469441" y="508985"/>
            <a:ext cx="15281652" cy="1049240"/>
            <a:chOff x="1469441" y="508985"/>
            <a:chExt cx="15281652" cy="1049240"/>
          </a:xfrm>
        </p:grpSpPr>
        <p:sp>
          <p:nvSpPr>
            <p:cNvPr id="17" name="Object 5">
              <a:extLst>
                <a:ext uri="{FF2B5EF4-FFF2-40B4-BE49-F238E27FC236}">
                  <a16:creationId xmlns:a16="http://schemas.microsoft.com/office/drawing/2014/main" id="{62053004-2D49-46E5-8E58-FC5E783282E5}"/>
                </a:ext>
              </a:extLst>
            </p:cNvPr>
            <p:cNvSpPr txBox="1"/>
            <p:nvPr/>
          </p:nvSpPr>
          <p:spPr>
            <a:xfrm>
              <a:off x="1469441" y="508985"/>
              <a:ext cx="892759" cy="771345"/>
            </a:xfrm>
            <a:prstGeom prst="rect">
              <a:avLst/>
            </a:prstGeom>
            <a:noFill/>
          </p:spPr>
          <p:txBody>
            <a:bodyPr wrap="square" rtlCol="0" anchor="ctr"/>
            <a:lstStyle/>
            <a:p>
              <a:r>
                <a:rPr lang="en-US" sz="5500" kern="0" spc="-200" dirty="0">
                  <a:solidFill>
                    <a:srgbClr val="000000"/>
                  </a:solidFill>
                  <a:latin typeface="에스코어 드림 4" pitchFamily="34" charset="0"/>
                  <a:cs typeface="에스코어 드림 4" pitchFamily="34" charset="0"/>
                </a:rPr>
                <a:t>04</a:t>
              </a:r>
              <a:endParaRPr lang="en-US" sz="5500" dirty="0"/>
            </a:p>
          </p:txBody>
        </p:sp>
        <p:sp>
          <p:nvSpPr>
            <p:cNvPr id="18" name="Object 8">
              <a:extLst>
                <a:ext uri="{FF2B5EF4-FFF2-40B4-BE49-F238E27FC236}">
                  <a16:creationId xmlns:a16="http://schemas.microsoft.com/office/drawing/2014/main" id="{B13F2802-56A6-4270-8FDA-9C073C9E55D6}"/>
                </a:ext>
              </a:extLst>
            </p:cNvPr>
            <p:cNvSpPr txBox="1"/>
            <p:nvPr/>
          </p:nvSpPr>
          <p:spPr>
            <a:xfrm>
              <a:off x="10210800" y="632549"/>
              <a:ext cx="6540293" cy="925676"/>
            </a:xfrm>
            <a:prstGeom prst="rect">
              <a:avLst/>
            </a:prstGeom>
            <a:noFill/>
          </p:spPr>
          <p:txBody>
            <a:bodyPr wrap="square" rtlCol="0" anchor="ctr"/>
            <a:lstStyle/>
            <a:p>
              <a:pPr algn="r"/>
              <a:r>
                <a:rPr lang="ko-KR" altLang="en-US" sz="3500" kern="0" spc="-100" dirty="0"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에스코어 드림 2" pitchFamily="34" charset="0"/>
                </a:rPr>
                <a:t>프로젝트 수행과정</a:t>
              </a:r>
              <a:r>
                <a:rPr lang="en-US" altLang="ko-KR" sz="3500" kern="0" spc="-100" dirty="0"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에스코어 드림 2" pitchFamily="34" charset="0"/>
                </a:rPr>
                <a:t>/</a:t>
              </a:r>
              <a:r>
                <a:rPr lang="ko-KR" altLang="en-US" sz="3500" kern="0" spc="-100" dirty="0"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에스코어 드림 2" pitchFamily="34" charset="0"/>
                </a:rPr>
                <a:t>결과</a:t>
              </a:r>
              <a:endParaRPr lang="en-US" altLang="ko-KR" sz="3500" kern="0" spc="-1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에스코어 드림 2" pitchFamily="34" charset="0"/>
              </a:endParaRPr>
            </a:p>
            <a:p>
              <a:pPr algn="r"/>
              <a:r>
                <a:rPr lang="en-US" altLang="ko-KR" sz="2500" kern="0" spc="-100" dirty="0"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</a:rPr>
                <a:t>- </a:t>
              </a:r>
              <a:r>
                <a:rPr lang="ko-KR" altLang="en-US" sz="2500" kern="0" spc="-100" dirty="0"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</a:rPr>
                <a:t>백엔드</a:t>
              </a:r>
              <a:endParaRPr lang="en-US" altLang="ko-KR" sz="25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87445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3037C58B-8BFD-4FA4-A4E3-D2C0B4AB94BD}"/>
              </a:ext>
            </a:extLst>
          </p:cNvPr>
          <p:cNvSpPr txBox="1"/>
          <p:nvPr/>
        </p:nvSpPr>
        <p:spPr>
          <a:xfrm>
            <a:off x="1490821" y="1562100"/>
            <a:ext cx="657844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Spring Boot : Model</a:t>
            </a:r>
            <a:endParaRPr lang="ko-KR" altLang="en-US" sz="5000" dirty="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85668" y="235131"/>
            <a:ext cx="9531777" cy="100168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5909" dirty="0">
                <a:solidFill>
                  <a:schemeClr val="bg1"/>
                </a:solidFill>
                <a:latin typeface="나눔바른고딕"/>
                <a:ea typeface="나눔바른고딕"/>
              </a:rPr>
              <a:t>프로젝트 수행 과정 및 결과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496697" y="434002"/>
            <a:ext cx="675185" cy="6036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323">
                <a:solidFill>
                  <a:schemeClr val="bg1"/>
                </a:solidFill>
                <a:latin typeface="나눔바른고딕"/>
                <a:ea typeface="나눔바른고딕"/>
              </a:rPr>
              <a:t>04</a:t>
            </a:r>
            <a:endParaRPr lang="ko-KR" altLang="en-US" sz="3323">
              <a:solidFill>
                <a:schemeClr val="bg1"/>
              </a:solidFill>
              <a:latin typeface="나눔바른고딕"/>
              <a:ea typeface="나눔바른고딕"/>
            </a:endParaRPr>
          </a:p>
        </p:txBody>
      </p:sp>
      <p:sp>
        <p:nvSpPr>
          <p:cNvPr id="15" name="제목 2">
            <a:extLst>
              <a:ext uri="{FF2B5EF4-FFF2-40B4-BE49-F238E27FC236}">
                <a16:creationId xmlns:a16="http://schemas.microsoft.com/office/drawing/2014/main" id="{770A6DB0-5317-4754-AAFC-A8EC784AA1A4}"/>
              </a:ext>
            </a:extLst>
          </p:cNvPr>
          <p:cNvSpPr txBox="1"/>
          <p:nvPr/>
        </p:nvSpPr>
        <p:spPr>
          <a:xfrm>
            <a:off x="1469441" y="2429502"/>
            <a:ext cx="2264359" cy="47705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defTabSz="1371600" latinLnBrk="1">
              <a:spcBef>
                <a:spcPct val="0"/>
              </a:spcBef>
              <a:defRPr/>
            </a:pPr>
            <a:r>
              <a:rPr kumimoji="1" lang="en-US" altLang="ko-KR" sz="25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Arial"/>
              </a:rPr>
              <a:t>Mapper Class</a:t>
            </a:r>
            <a:endParaRPr kumimoji="1" lang="ko-KR" altLang="en-US" sz="25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Arial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546ACAC7-917A-4223-8B98-668A6CB51CD0}"/>
              </a:ext>
            </a:extLst>
          </p:cNvPr>
          <p:cNvGrpSpPr/>
          <p:nvPr/>
        </p:nvGrpSpPr>
        <p:grpSpPr>
          <a:xfrm>
            <a:off x="2601620" y="3848100"/>
            <a:ext cx="14009980" cy="3367331"/>
            <a:chOff x="3733800" y="3771900"/>
            <a:chExt cx="14009980" cy="3367331"/>
          </a:xfrm>
        </p:grpSpPr>
        <p:sp>
          <p:nvSpPr>
            <p:cNvPr id="16" name="제목 2"/>
            <p:cNvSpPr txBox="1"/>
            <p:nvPr/>
          </p:nvSpPr>
          <p:spPr>
            <a:xfrm>
              <a:off x="7837780" y="4593790"/>
              <a:ext cx="9906000" cy="149271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marL="342900" indent="-342900" defTabSz="1371600" latinLnBrk="1">
                <a:spcBef>
                  <a:spcPct val="0"/>
                </a:spcBef>
                <a:buFont typeface="Arial" panose="020B0604020202020204" pitchFamily="34" charset="0"/>
                <a:buChar char="•"/>
                <a:defRPr/>
              </a:pPr>
              <a:r>
                <a:rPr kumimoji="1" lang="en-US" altLang="ko-KR" sz="25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Arial"/>
                </a:rPr>
                <a:t>DAO (Data Access Object)</a:t>
              </a:r>
              <a:r>
                <a:rPr kumimoji="1" lang="ko-KR" altLang="en-US" sz="25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Arial"/>
                </a:rPr>
                <a:t>의 역할을 하고 데이터 처리 담당</a:t>
              </a:r>
              <a:endParaRPr kumimoji="1" lang="en-US" altLang="ko-KR" sz="25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Arial"/>
              </a:endParaRPr>
            </a:p>
            <a:p>
              <a:pPr marL="342900" indent="-342900" defTabSz="1371600" latinLnBrk="1">
                <a:spcBef>
                  <a:spcPct val="0"/>
                </a:spcBef>
                <a:buFont typeface="Arial" panose="020B0604020202020204" pitchFamily="34" charset="0"/>
                <a:buChar char="•"/>
                <a:defRPr/>
              </a:pPr>
              <a:endParaRPr kumimoji="1" lang="en-US" altLang="ko-KR" sz="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Arial"/>
              </a:endParaRPr>
            </a:p>
            <a:p>
              <a:pPr marL="342900" indent="-342900" defTabSz="1371600" latinLnBrk="1">
                <a:spcBef>
                  <a:spcPct val="0"/>
                </a:spcBef>
                <a:buFont typeface="Arial" panose="020B0604020202020204" pitchFamily="34" charset="0"/>
                <a:buChar char="•"/>
                <a:defRPr/>
              </a:pPr>
              <a:r>
                <a:rPr kumimoji="1" lang="en-US" altLang="ko-KR" sz="25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Arial"/>
                </a:rPr>
                <a:t>DB</a:t>
              </a:r>
              <a:r>
                <a:rPr kumimoji="1" lang="ko-KR" altLang="en-US" sz="25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Arial"/>
                </a:rPr>
                <a:t>에서 데이터를 뺀 뒤 객체화 하여 데이터 저장</a:t>
              </a:r>
              <a:r>
                <a:rPr kumimoji="1" lang="en-US" altLang="ko-KR" sz="25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Arial"/>
                </a:rPr>
                <a:t>/</a:t>
              </a:r>
              <a:r>
                <a:rPr kumimoji="1" lang="ko-KR" altLang="en-US" sz="25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Arial"/>
                </a:rPr>
                <a:t>수정</a:t>
              </a:r>
              <a:r>
                <a:rPr kumimoji="1" lang="en-US" altLang="ko-KR" sz="25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Arial"/>
                </a:rPr>
                <a:t>/</a:t>
              </a:r>
              <a:r>
                <a:rPr kumimoji="1" lang="ko-KR" altLang="en-US" sz="25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Arial"/>
                </a:rPr>
                <a:t>삭제하는 계층</a:t>
              </a:r>
              <a:endParaRPr kumimoji="1" lang="en-US" altLang="ko-KR" sz="25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Arial"/>
              </a:endParaRPr>
            </a:p>
            <a:p>
              <a:pPr marL="342900" indent="-342900" defTabSz="1371600" latinLnBrk="1">
                <a:spcBef>
                  <a:spcPct val="0"/>
                </a:spcBef>
                <a:buFont typeface="Arial" panose="020B0604020202020204" pitchFamily="34" charset="0"/>
                <a:buChar char="•"/>
                <a:defRPr/>
              </a:pPr>
              <a:endParaRPr kumimoji="1" lang="en-US" altLang="ko-KR" sz="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Arial"/>
              </a:endParaRPr>
            </a:p>
            <a:p>
              <a:pPr defTabSz="1371600" latinLnBrk="1">
                <a:spcBef>
                  <a:spcPct val="0"/>
                </a:spcBef>
                <a:defRPr/>
              </a:pPr>
              <a:r>
                <a:rPr kumimoji="1" lang="ko-KR" altLang="en-US" sz="25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Arial"/>
                </a:rPr>
                <a:t>→ </a:t>
              </a:r>
              <a:r>
                <a:rPr kumimoji="1" lang="en-US" altLang="ko-KR" sz="25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Arial"/>
                </a:rPr>
                <a:t>DB</a:t>
              </a:r>
              <a:r>
                <a:rPr kumimoji="1" lang="ko-KR" altLang="en-US" sz="25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Arial"/>
                </a:rPr>
                <a:t>나 파일에 접근하여 데이터를 </a:t>
              </a:r>
              <a:r>
                <a:rPr kumimoji="1" lang="en-US" altLang="ko-KR" sz="25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Arial"/>
                </a:rPr>
                <a:t>CRUD </a:t>
              </a:r>
              <a:r>
                <a:rPr kumimoji="1" lang="ko-KR" altLang="en-US" sz="25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Arial"/>
                </a:rPr>
                <a:t>하는 계층</a:t>
              </a:r>
              <a:endParaRPr kumimoji="1" lang="en-US" altLang="ko-KR" sz="25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Arial"/>
              </a:endParaRPr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EE4280FE-31DC-40CE-ABFE-E23ACBB2E52C}"/>
                </a:ext>
              </a:extLst>
            </p:cNvPr>
            <p:cNvGrpSpPr/>
            <p:nvPr/>
          </p:nvGrpSpPr>
          <p:grpSpPr>
            <a:xfrm>
              <a:off x="3733800" y="3771900"/>
              <a:ext cx="2705332" cy="3367331"/>
              <a:chOff x="1485668" y="3698361"/>
              <a:chExt cx="2705332" cy="3367331"/>
            </a:xfrm>
          </p:grpSpPr>
          <p:pic>
            <p:nvPicPr>
              <p:cNvPr id="47" name="그림 46">
                <a:extLst>
                  <a:ext uri="{FF2B5EF4-FFF2-40B4-BE49-F238E27FC236}">
                    <a16:creationId xmlns:a16="http://schemas.microsoft.com/office/drawing/2014/main" id="{EC6F4A17-B45E-4E50-9F4A-B596B4B8E8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85668" y="3698361"/>
                <a:ext cx="2705332" cy="2890277"/>
              </a:xfrm>
              <a:prstGeom prst="rect">
                <a:avLst/>
              </a:prstGeom>
            </p:spPr>
          </p:pic>
          <p:sp>
            <p:nvSpPr>
              <p:cNvPr id="48" name="제목 2">
                <a:extLst>
                  <a:ext uri="{FF2B5EF4-FFF2-40B4-BE49-F238E27FC236}">
                    <a16:creationId xmlns:a16="http://schemas.microsoft.com/office/drawing/2014/main" id="{6C689671-6D33-4966-B899-C7B4017BF632}"/>
                  </a:ext>
                </a:extLst>
              </p:cNvPr>
              <p:cNvSpPr txBox="1"/>
              <p:nvPr/>
            </p:nvSpPr>
            <p:spPr>
              <a:xfrm>
                <a:off x="1653853" y="6588638"/>
                <a:ext cx="2368961" cy="4770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defTabSz="1371600" latinLnBrk="1">
                  <a:spcBef>
                    <a:spcPct val="0"/>
                  </a:spcBef>
                  <a:defRPr/>
                </a:pPr>
                <a:r>
                  <a:rPr kumimoji="1" lang="en-US" altLang="ko-KR" sz="25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Arial"/>
                  </a:rPr>
                  <a:t>Mapper Class</a:t>
                </a:r>
                <a:endParaRPr kumimoji="1" lang="ko-KR" altLang="en-US" sz="25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Arial"/>
                </a:endParaRPr>
              </a:p>
            </p:txBody>
          </p:sp>
        </p:grp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F0DD3221-D25A-4E24-8331-3958A8C5460D}"/>
              </a:ext>
            </a:extLst>
          </p:cNvPr>
          <p:cNvGrpSpPr/>
          <p:nvPr/>
        </p:nvGrpSpPr>
        <p:grpSpPr>
          <a:xfrm>
            <a:off x="1469441" y="508985"/>
            <a:ext cx="15281652" cy="1049240"/>
            <a:chOff x="1469441" y="508985"/>
            <a:chExt cx="15281652" cy="1049240"/>
          </a:xfrm>
        </p:grpSpPr>
        <p:sp>
          <p:nvSpPr>
            <p:cNvPr id="17" name="Object 5">
              <a:extLst>
                <a:ext uri="{FF2B5EF4-FFF2-40B4-BE49-F238E27FC236}">
                  <a16:creationId xmlns:a16="http://schemas.microsoft.com/office/drawing/2014/main" id="{1F3473D7-C4A8-4D00-98E9-A1DE146A0782}"/>
                </a:ext>
              </a:extLst>
            </p:cNvPr>
            <p:cNvSpPr txBox="1"/>
            <p:nvPr/>
          </p:nvSpPr>
          <p:spPr>
            <a:xfrm>
              <a:off x="1469441" y="508985"/>
              <a:ext cx="892759" cy="771345"/>
            </a:xfrm>
            <a:prstGeom prst="rect">
              <a:avLst/>
            </a:prstGeom>
            <a:noFill/>
          </p:spPr>
          <p:txBody>
            <a:bodyPr wrap="square" rtlCol="0" anchor="ctr"/>
            <a:lstStyle/>
            <a:p>
              <a:r>
                <a:rPr lang="en-US" sz="5500" kern="0" spc="-200" dirty="0">
                  <a:solidFill>
                    <a:srgbClr val="000000"/>
                  </a:solidFill>
                  <a:latin typeface="에스코어 드림 4" pitchFamily="34" charset="0"/>
                  <a:cs typeface="에스코어 드림 4" pitchFamily="34" charset="0"/>
                </a:rPr>
                <a:t>04</a:t>
              </a:r>
              <a:endParaRPr lang="en-US" sz="5500" dirty="0"/>
            </a:p>
          </p:txBody>
        </p:sp>
        <p:sp>
          <p:nvSpPr>
            <p:cNvPr id="18" name="Object 8">
              <a:extLst>
                <a:ext uri="{FF2B5EF4-FFF2-40B4-BE49-F238E27FC236}">
                  <a16:creationId xmlns:a16="http://schemas.microsoft.com/office/drawing/2014/main" id="{36B1B8B3-4C8D-4266-9628-465654C409F6}"/>
                </a:ext>
              </a:extLst>
            </p:cNvPr>
            <p:cNvSpPr txBox="1"/>
            <p:nvPr/>
          </p:nvSpPr>
          <p:spPr>
            <a:xfrm>
              <a:off x="10210800" y="632549"/>
              <a:ext cx="6540293" cy="925676"/>
            </a:xfrm>
            <a:prstGeom prst="rect">
              <a:avLst/>
            </a:prstGeom>
            <a:noFill/>
          </p:spPr>
          <p:txBody>
            <a:bodyPr wrap="square" rtlCol="0" anchor="ctr"/>
            <a:lstStyle/>
            <a:p>
              <a:pPr algn="r"/>
              <a:r>
                <a:rPr lang="ko-KR" altLang="en-US" sz="3500" kern="0" spc="-100" dirty="0"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에스코어 드림 2" pitchFamily="34" charset="0"/>
                </a:rPr>
                <a:t>프로젝트 수행과정</a:t>
              </a:r>
              <a:r>
                <a:rPr lang="en-US" altLang="ko-KR" sz="3500" kern="0" spc="-100" dirty="0"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에스코어 드림 2" pitchFamily="34" charset="0"/>
                </a:rPr>
                <a:t>/</a:t>
              </a:r>
              <a:r>
                <a:rPr lang="ko-KR" altLang="en-US" sz="3500" kern="0" spc="-100" dirty="0"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에스코어 드림 2" pitchFamily="34" charset="0"/>
                </a:rPr>
                <a:t>결과</a:t>
              </a:r>
              <a:endParaRPr lang="en-US" altLang="ko-KR" sz="3500" kern="0" spc="-1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에스코어 드림 2" pitchFamily="34" charset="0"/>
              </a:endParaRPr>
            </a:p>
            <a:p>
              <a:pPr algn="r"/>
              <a:r>
                <a:rPr lang="en-US" altLang="ko-KR" sz="2500" kern="0" spc="-100" dirty="0"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</a:rPr>
                <a:t>- </a:t>
              </a:r>
              <a:r>
                <a:rPr lang="ko-KR" altLang="en-US" sz="2500" kern="0" spc="-100" dirty="0"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</a:rPr>
                <a:t>백엔드</a:t>
              </a:r>
              <a:endParaRPr lang="en-US" altLang="ko-KR" sz="25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76781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3037C58B-8BFD-4FA4-A4E3-D2C0B4AB94BD}"/>
              </a:ext>
            </a:extLst>
          </p:cNvPr>
          <p:cNvSpPr txBox="1"/>
          <p:nvPr/>
        </p:nvSpPr>
        <p:spPr>
          <a:xfrm>
            <a:off x="1490821" y="1562100"/>
            <a:ext cx="657844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Spring Boot : Model</a:t>
            </a:r>
            <a:endParaRPr lang="ko-KR" altLang="en-US" sz="5000" dirty="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85668" y="235131"/>
            <a:ext cx="9531777" cy="100168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5909" dirty="0">
                <a:solidFill>
                  <a:schemeClr val="bg1"/>
                </a:solidFill>
                <a:latin typeface="나눔바른고딕"/>
                <a:ea typeface="나눔바른고딕"/>
              </a:rPr>
              <a:t>프로젝트 수행 과정 및 결과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496697" y="434002"/>
            <a:ext cx="675185" cy="6036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323">
                <a:solidFill>
                  <a:schemeClr val="bg1"/>
                </a:solidFill>
                <a:latin typeface="나눔바른고딕"/>
                <a:ea typeface="나눔바른고딕"/>
              </a:rPr>
              <a:t>04</a:t>
            </a:r>
            <a:endParaRPr lang="ko-KR" altLang="en-US" sz="3323">
              <a:solidFill>
                <a:schemeClr val="bg1"/>
              </a:solidFill>
              <a:latin typeface="나눔바른고딕"/>
              <a:ea typeface="나눔바른고딕"/>
            </a:endParaRPr>
          </a:p>
        </p:txBody>
      </p:sp>
      <p:sp>
        <p:nvSpPr>
          <p:cNvPr id="15" name="제목 2">
            <a:extLst>
              <a:ext uri="{FF2B5EF4-FFF2-40B4-BE49-F238E27FC236}">
                <a16:creationId xmlns:a16="http://schemas.microsoft.com/office/drawing/2014/main" id="{770A6DB0-5317-4754-AAFC-A8EC784AA1A4}"/>
              </a:ext>
            </a:extLst>
          </p:cNvPr>
          <p:cNvSpPr txBox="1"/>
          <p:nvPr/>
        </p:nvSpPr>
        <p:spPr>
          <a:xfrm>
            <a:off x="1469441" y="2429502"/>
            <a:ext cx="2705332" cy="47705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defTabSz="1371600" latinLnBrk="1">
              <a:spcBef>
                <a:spcPct val="0"/>
              </a:spcBef>
              <a:defRPr/>
            </a:pPr>
            <a:r>
              <a:rPr kumimoji="1" lang="en-US" altLang="ko-KR" sz="25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Arial"/>
              </a:rPr>
              <a:t>Configure Class</a:t>
            </a:r>
            <a:endParaRPr kumimoji="1" lang="ko-KR" altLang="en-US" sz="25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Arial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546ACAC7-917A-4223-8B98-668A6CB51CD0}"/>
              </a:ext>
            </a:extLst>
          </p:cNvPr>
          <p:cNvGrpSpPr/>
          <p:nvPr/>
        </p:nvGrpSpPr>
        <p:grpSpPr>
          <a:xfrm>
            <a:off x="2601620" y="3848100"/>
            <a:ext cx="14009980" cy="3367331"/>
            <a:chOff x="3733800" y="3771900"/>
            <a:chExt cx="14009980" cy="3367331"/>
          </a:xfrm>
        </p:grpSpPr>
        <p:sp>
          <p:nvSpPr>
            <p:cNvPr id="16" name="제목 2"/>
            <p:cNvSpPr txBox="1"/>
            <p:nvPr/>
          </p:nvSpPr>
          <p:spPr>
            <a:xfrm>
              <a:off x="7837780" y="4593790"/>
              <a:ext cx="9906000" cy="149271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marL="342900" indent="-342900" defTabSz="1371600" latinLnBrk="1">
                <a:spcBef>
                  <a:spcPct val="0"/>
                </a:spcBef>
                <a:buFont typeface="Arial" panose="020B0604020202020204" pitchFamily="34" charset="0"/>
                <a:buChar char="•"/>
                <a:defRPr/>
              </a:pPr>
              <a:r>
                <a:rPr kumimoji="1" lang="en-US" altLang="ko-KR" sz="25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Arial"/>
                </a:rPr>
                <a:t>Spring Security</a:t>
              </a:r>
              <a:r>
                <a:rPr kumimoji="1" lang="ko-KR" altLang="en-US" sz="25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Arial"/>
                </a:rPr>
                <a:t>를 적용하기 위한 설정 파일</a:t>
              </a:r>
              <a:endParaRPr kumimoji="1" lang="en-US" altLang="ko-KR" sz="25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Arial"/>
              </a:endParaRPr>
            </a:p>
            <a:p>
              <a:pPr marL="342900" indent="-342900" defTabSz="1371600" latinLnBrk="1">
                <a:spcBef>
                  <a:spcPct val="0"/>
                </a:spcBef>
                <a:buFont typeface="Arial" panose="020B0604020202020204" pitchFamily="34" charset="0"/>
                <a:buChar char="•"/>
                <a:defRPr/>
              </a:pPr>
              <a:endParaRPr kumimoji="1" lang="en-US" altLang="ko-KR" sz="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Arial"/>
              </a:endParaRPr>
            </a:p>
            <a:p>
              <a:pPr marL="342900" indent="-342900" defTabSz="1371600" latinLnBrk="1">
                <a:spcBef>
                  <a:spcPct val="0"/>
                </a:spcBef>
                <a:buFont typeface="Arial" panose="020B0604020202020204" pitchFamily="34" charset="0"/>
                <a:buChar char="•"/>
                <a:defRPr/>
              </a:pPr>
              <a:r>
                <a:rPr kumimoji="1" lang="en-US" altLang="ko-KR" sz="25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Arial"/>
                </a:rPr>
                <a:t>Password Encoder</a:t>
              </a:r>
              <a:r>
                <a:rPr kumimoji="1" lang="ko-KR" altLang="en-US" sz="25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Arial"/>
                </a:rPr>
                <a:t>를 빈객체로 등록</a:t>
              </a:r>
              <a:endParaRPr kumimoji="1" lang="en-US" altLang="ko-KR" sz="25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Arial"/>
              </a:endParaRPr>
            </a:p>
            <a:p>
              <a:pPr marL="342900" indent="-342900" defTabSz="1371600" latinLnBrk="1">
                <a:spcBef>
                  <a:spcPct val="0"/>
                </a:spcBef>
                <a:buFont typeface="Arial" panose="020B0604020202020204" pitchFamily="34" charset="0"/>
                <a:buChar char="•"/>
                <a:defRPr/>
              </a:pPr>
              <a:endParaRPr kumimoji="1" lang="en-US" altLang="ko-KR" sz="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Arial"/>
              </a:endParaRPr>
            </a:p>
            <a:p>
              <a:pPr marL="342900" indent="-342900" defTabSz="1371600" latinLnBrk="1">
                <a:spcBef>
                  <a:spcPct val="0"/>
                </a:spcBef>
                <a:buFont typeface="Arial" panose="020B0604020202020204" pitchFamily="34" charset="0"/>
                <a:buChar char="•"/>
                <a:defRPr/>
              </a:pPr>
              <a:r>
                <a:rPr kumimoji="1" lang="en-US" altLang="ko-KR" sz="25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Arial"/>
                </a:rPr>
                <a:t>Spring Security</a:t>
              </a:r>
              <a:r>
                <a:rPr kumimoji="1" lang="ko-KR" altLang="en-US" sz="25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Arial"/>
                </a:rPr>
                <a:t>의 기본 로그인 페이지 사용하지 않기 위해 예외처리</a:t>
              </a:r>
              <a:endParaRPr kumimoji="1" lang="en-US" altLang="ko-KR" sz="25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Arial"/>
              </a:endParaRPr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EE4280FE-31DC-40CE-ABFE-E23ACBB2E52C}"/>
                </a:ext>
              </a:extLst>
            </p:cNvPr>
            <p:cNvGrpSpPr/>
            <p:nvPr/>
          </p:nvGrpSpPr>
          <p:grpSpPr>
            <a:xfrm>
              <a:off x="3733800" y="3771900"/>
              <a:ext cx="2705332" cy="3367331"/>
              <a:chOff x="1485668" y="3698361"/>
              <a:chExt cx="2705332" cy="3367331"/>
            </a:xfrm>
          </p:grpSpPr>
          <p:pic>
            <p:nvPicPr>
              <p:cNvPr id="47" name="그림 46">
                <a:extLst>
                  <a:ext uri="{FF2B5EF4-FFF2-40B4-BE49-F238E27FC236}">
                    <a16:creationId xmlns:a16="http://schemas.microsoft.com/office/drawing/2014/main" id="{EC6F4A17-B45E-4E50-9F4A-B596B4B8E8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85668" y="3698361"/>
                <a:ext cx="2705332" cy="2890277"/>
              </a:xfrm>
              <a:prstGeom prst="rect">
                <a:avLst/>
              </a:prstGeom>
            </p:spPr>
          </p:pic>
          <p:sp>
            <p:nvSpPr>
              <p:cNvPr id="48" name="제목 2">
                <a:extLst>
                  <a:ext uri="{FF2B5EF4-FFF2-40B4-BE49-F238E27FC236}">
                    <a16:creationId xmlns:a16="http://schemas.microsoft.com/office/drawing/2014/main" id="{6C689671-6D33-4966-B899-C7B4017BF632}"/>
                  </a:ext>
                </a:extLst>
              </p:cNvPr>
              <p:cNvSpPr txBox="1"/>
              <p:nvPr/>
            </p:nvSpPr>
            <p:spPr>
              <a:xfrm>
                <a:off x="1548344" y="6588638"/>
                <a:ext cx="2579980" cy="4770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defTabSz="1371600" latinLnBrk="1">
                  <a:spcBef>
                    <a:spcPct val="0"/>
                  </a:spcBef>
                  <a:defRPr/>
                </a:pPr>
                <a:r>
                  <a:rPr kumimoji="1" lang="en-US" altLang="ko-KR" sz="25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Arial"/>
                  </a:rPr>
                  <a:t>Configure Class</a:t>
                </a:r>
                <a:endParaRPr kumimoji="1" lang="ko-KR" altLang="en-US" sz="25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Arial"/>
                </a:endParaRPr>
              </a:p>
            </p:txBody>
          </p:sp>
        </p:grp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E2EF40EF-9F47-4670-BE57-79E82F9C586A}"/>
              </a:ext>
            </a:extLst>
          </p:cNvPr>
          <p:cNvGrpSpPr/>
          <p:nvPr/>
        </p:nvGrpSpPr>
        <p:grpSpPr>
          <a:xfrm>
            <a:off x="1469441" y="508985"/>
            <a:ext cx="15281652" cy="1049240"/>
            <a:chOff x="1469441" y="508985"/>
            <a:chExt cx="15281652" cy="1049240"/>
          </a:xfrm>
        </p:grpSpPr>
        <p:sp>
          <p:nvSpPr>
            <p:cNvPr id="17" name="Object 5">
              <a:extLst>
                <a:ext uri="{FF2B5EF4-FFF2-40B4-BE49-F238E27FC236}">
                  <a16:creationId xmlns:a16="http://schemas.microsoft.com/office/drawing/2014/main" id="{A3278123-943D-4E63-AEE3-8B742668035E}"/>
                </a:ext>
              </a:extLst>
            </p:cNvPr>
            <p:cNvSpPr txBox="1"/>
            <p:nvPr/>
          </p:nvSpPr>
          <p:spPr>
            <a:xfrm>
              <a:off x="1469441" y="508985"/>
              <a:ext cx="892759" cy="771345"/>
            </a:xfrm>
            <a:prstGeom prst="rect">
              <a:avLst/>
            </a:prstGeom>
            <a:noFill/>
          </p:spPr>
          <p:txBody>
            <a:bodyPr wrap="square" rtlCol="0" anchor="ctr"/>
            <a:lstStyle/>
            <a:p>
              <a:r>
                <a:rPr lang="en-US" sz="5500" kern="0" spc="-200" dirty="0">
                  <a:solidFill>
                    <a:srgbClr val="000000"/>
                  </a:solidFill>
                  <a:latin typeface="에스코어 드림 4" pitchFamily="34" charset="0"/>
                  <a:cs typeface="에스코어 드림 4" pitchFamily="34" charset="0"/>
                </a:rPr>
                <a:t>04</a:t>
              </a:r>
              <a:endParaRPr lang="en-US" sz="5500" dirty="0"/>
            </a:p>
          </p:txBody>
        </p:sp>
        <p:sp>
          <p:nvSpPr>
            <p:cNvPr id="18" name="Object 8">
              <a:extLst>
                <a:ext uri="{FF2B5EF4-FFF2-40B4-BE49-F238E27FC236}">
                  <a16:creationId xmlns:a16="http://schemas.microsoft.com/office/drawing/2014/main" id="{41C9247E-FC5A-4D93-BEE5-7AE2E47525FC}"/>
                </a:ext>
              </a:extLst>
            </p:cNvPr>
            <p:cNvSpPr txBox="1"/>
            <p:nvPr/>
          </p:nvSpPr>
          <p:spPr>
            <a:xfrm>
              <a:off x="10210800" y="632549"/>
              <a:ext cx="6540293" cy="925676"/>
            </a:xfrm>
            <a:prstGeom prst="rect">
              <a:avLst/>
            </a:prstGeom>
            <a:noFill/>
          </p:spPr>
          <p:txBody>
            <a:bodyPr wrap="square" rtlCol="0" anchor="ctr"/>
            <a:lstStyle/>
            <a:p>
              <a:pPr algn="r"/>
              <a:r>
                <a:rPr lang="ko-KR" altLang="en-US" sz="3500" kern="0" spc="-100" dirty="0"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에스코어 드림 2" pitchFamily="34" charset="0"/>
                </a:rPr>
                <a:t>프로젝트 수행과정</a:t>
              </a:r>
              <a:r>
                <a:rPr lang="en-US" altLang="ko-KR" sz="3500" kern="0" spc="-100" dirty="0"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에스코어 드림 2" pitchFamily="34" charset="0"/>
                </a:rPr>
                <a:t>/</a:t>
              </a:r>
              <a:r>
                <a:rPr lang="ko-KR" altLang="en-US" sz="3500" kern="0" spc="-100" dirty="0"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에스코어 드림 2" pitchFamily="34" charset="0"/>
                </a:rPr>
                <a:t>결과</a:t>
              </a:r>
              <a:endParaRPr lang="en-US" altLang="ko-KR" sz="3500" kern="0" spc="-1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에스코어 드림 2" pitchFamily="34" charset="0"/>
              </a:endParaRPr>
            </a:p>
            <a:p>
              <a:pPr algn="r"/>
              <a:r>
                <a:rPr lang="en-US" altLang="ko-KR" sz="2500" kern="0" spc="-100" dirty="0"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</a:rPr>
                <a:t>- </a:t>
              </a:r>
              <a:r>
                <a:rPr lang="ko-KR" altLang="en-US" sz="2500" kern="0" spc="-100" dirty="0"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</a:rPr>
                <a:t>백엔드</a:t>
              </a:r>
              <a:endParaRPr lang="en-US" altLang="ko-KR" sz="25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21064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3037C58B-8BFD-4FA4-A4E3-D2C0B4AB94BD}"/>
              </a:ext>
            </a:extLst>
          </p:cNvPr>
          <p:cNvSpPr txBox="1"/>
          <p:nvPr/>
        </p:nvSpPr>
        <p:spPr>
          <a:xfrm>
            <a:off x="1490821" y="1562100"/>
            <a:ext cx="657844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Spring Boot : Model</a:t>
            </a:r>
            <a:endParaRPr lang="ko-KR" altLang="en-US" sz="5000" dirty="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85668" y="235131"/>
            <a:ext cx="9531777" cy="100168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5909" dirty="0">
                <a:solidFill>
                  <a:schemeClr val="bg1"/>
                </a:solidFill>
                <a:latin typeface="나눔바른고딕"/>
                <a:ea typeface="나눔바른고딕"/>
              </a:rPr>
              <a:t>프로젝트 수행 과정 및 결과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496697" y="434002"/>
            <a:ext cx="675185" cy="6036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323">
                <a:solidFill>
                  <a:schemeClr val="bg1"/>
                </a:solidFill>
                <a:latin typeface="나눔바른고딕"/>
                <a:ea typeface="나눔바른고딕"/>
              </a:rPr>
              <a:t>04</a:t>
            </a:r>
            <a:endParaRPr lang="ko-KR" altLang="en-US" sz="3323">
              <a:solidFill>
                <a:schemeClr val="bg1"/>
              </a:solidFill>
              <a:latin typeface="나눔바른고딕"/>
              <a:ea typeface="나눔바른고딕"/>
            </a:endParaRPr>
          </a:p>
        </p:txBody>
      </p:sp>
      <p:sp>
        <p:nvSpPr>
          <p:cNvPr id="15" name="제목 2">
            <a:extLst>
              <a:ext uri="{FF2B5EF4-FFF2-40B4-BE49-F238E27FC236}">
                <a16:creationId xmlns:a16="http://schemas.microsoft.com/office/drawing/2014/main" id="{770A6DB0-5317-4754-AAFC-A8EC784AA1A4}"/>
              </a:ext>
            </a:extLst>
          </p:cNvPr>
          <p:cNvSpPr txBox="1"/>
          <p:nvPr/>
        </p:nvSpPr>
        <p:spPr>
          <a:xfrm>
            <a:off x="1469441" y="2429502"/>
            <a:ext cx="3254959" cy="47705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defTabSz="1371600" latinLnBrk="1">
              <a:spcBef>
                <a:spcPct val="0"/>
              </a:spcBef>
              <a:defRPr/>
            </a:pPr>
            <a:r>
              <a:rPr kumimoji="1" lang="en-US" altLang="ko-KR" sz="25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Arial"/>
              </a:rPr>
              <a:t>Interceptor Class</a:t>
            </a:r>
            <a:endParaRPr kumimoji="1" lang="ko-KR" altLang="en-US" sz="25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Arial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546ACAC7-917A-4223-8B98-668A6CB51CD0}"/>
              </a:ext>
            </a:extLst>
          </p:cNvPr>
          <p:cNvGrpSpPr/>
          <p:nvPr/>
        </p:nvGrpSpPr>
        <p:grpSpPr>
          <a:xfrm>
            <a:off x="2519788" y="3848100"/>
            <a:ext cx="14472812" cy="3367331"/>
            <a:chOff x="3651968" y="3771900"/>
            <a:chExt cx="14472812" cy="3367331"/>
          </a:xfrm>
        </p:grpSpPr>
        <p:sp>
          <p:nvSpPr>
            <p:cNvPr id="16" name="제목 2"/>
            <p:cNvSpPr txBox="1"/>
            <p:nvPr/>
          </p:nvSpPr>
          <p:spPr>
            <a:xfrm>
              <a:off x="7837780" y="4593790"/>
              <a:ext cx="10287000" cy="149271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marL="342900" indent="-342900" defTabSz="1371600" latinLnBrk="1">
                <a:spcBef>
                  <a:spcPct val="0"/>
                </a:spcBef>
                <a:buFont typeface="Arial" panose="020B0604020202020204" pitchFamily="34" charset="0"/>
                <a:buChar char="•"/>
                <a:defRPr/>
              </a:pPr>
              <a:r>
                <a:rPr kumimoji="1" lang="ko-KR" altLang="en-US" sz="25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Arial"/>
                </a:rPr>
                <a:t>권한 있는 사용자만 접근 가능한 페이지를 적용을 위해 </a:t>
              </a:r>
              <a:r>
                <a:rPr kumimoji="1" lang="en-US" altLang="ko-KR" sz="25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Arial"/>
                </a:rPr>
                <a:t>Interceptor</a:t>
              </a:r>
              <a:r>
                <a:rPr kumimoji="1" lang="ko-KR" altLang="en-US" sz="25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Arial"/>
                </a:rPr>
                <a:t>제작</a:t>
              </a:r>
              <a:endParaRPr kumimoji="1" lang="en-US" altLang="ko-KR" sz="25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Arial"/>
              </a:endParaRPr>
            </a:p>
            <a:p>
              <a:pPr marL="342900" indent="-342900" defTabSz="1371600" latinLnBrk="1">
                <a:spcBef>
                  <a:spcPct val="0"/>
                </a:spcBef>
                <a:buFont typeface="Arial" panose="020B0604020202020204" pitchFamily="34" charset="0"/>
                <a:buChar char="•"/>
                <a:defRPr/>
              </a:pPr>
              <a:endParaRPr kumimoji="1" lang="en-US" altLang="ko-KR" sz="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Arial"/>
              </a:endParaRPr>
            </a:p>
            <a:p>
              <a:pPr marL="342900" indent="-342900" defTabSz="1371600" latinLnBrk="1">
                <a:spcBef>
                  <a:spcPct val="0"/>
                </a:spcBef>
                <a:buFont typeface="Arial" panose="020B0604020202020204" pitchFamily="34" charset="0"/>
                <a:buChar char="•"/>
                <a:defRPr/>
              </a:pPr>
              <a:r>
                <a:rPr kumimoji="1" lang="en-US" altLang="ko-KR" sz="25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Arial"/>
                </a:rPr>
                <a:t>/</a:t>
              </a:r>
              <a:r>
                <a:rPr kumimoji="1" lang="en-US" altLang="ko-KR" sz="2500" dirty="0" err="1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Arial"/>
                </a:rPr>
                <a:t>mypage</a:t>
              </a:r>
              <a:r>
                <a:rPr kumimoji="1" lang="en-US" altLang="ko-KR" sz="25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Arial"/>
                </a:rPr>
                <a:t> </a:t>
              </a:r>
              <a:r>
                <a:rPr kumimoji="1" lang="ko-KR" altLang="en-US" sz="25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Arial"/>
                </a:rPr>
                <a:t>매핑으로 접근하기 전에 </a:t>
              </a:r>
              <a:r>
                <a:rPr kumimoji="1" lang="en-US" altLang="ko-KR" sz="25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Arial"/>
                </a:rPr>
                <a:t>Interceptor</a:t>
              </a:r>
              <a:r>
                <a:rPr kumimoji="1" lang="ko-KR" altLang="en-US" sz="25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Arial"/>
                </a:rPr>
                <a:t>를 거침</a:t>
              </a:r>
              <a:endParaRPr kumimoji="1" lang="en-US" altLang="ko-KR" sz="25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Arial"/>
              </a:endParaRPr>
            </a:p>
            <a:p>
              <a:pPr marL="342900" indent="-342900" defTabSz="1371600" latinLnBrk="1">
                <a:spcBef>
                  <a:spcPct val="0"/>
                </a:spcBef>
                <a:buFont typeface="Arial" panose="020B0604020202020204" pitchFamily="34" charset="0"/>
                <a:buChar char="•"/>
                <a:defRPr/>
              </a:pPr>
              <a:endParaRPr kumimoji="1" lang="en-US" altLang="ko-KR" sz="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Arial"/>
              </a:endParaRPr>
            </a:p>
            <a:p>
              <a:pPr marL="342900" indent="-342900" defTabSz="1371600" latinLnBrk="1">
                <a:spcBef>
                  <a:spcPct val="0"/>
                </a:spcBef>
                <a:buFont typeface="Arial" panose="020B0604020202020204" pitchFamily="34" charset="0"/>
                <a:buChar char="•"/>
                <a:defRPr/>
              </a:pPr>
              <a:r>
                <a:rPr kumimoji="1" lang="en-US" altLang="ko-KR" sz="2500" dirty="0" err="1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Arial"/>
                </a:rPr>
                <a:t>Mypage</a:t>
              </a:r>
              <a:r>
                <a:rPr kumimoji="1" lang="ko-KR" altLang="en-US" sz="25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Arial"/>
                </a:rPr>
                <a:t>에 들어오기 전 </a:t>
              </a:r>
              <a:r>
                <a:rPr kumimoji="1" lang="en-US" altLang="ko-KR" sz="25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Arial"/>
                </a:rPr>
                <a:t>session</a:t>
              </a:r>
              <a:r>
                <a:rPr kumimoji="1" lang="ko-KR" altLang="en-US" sz="25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Arial"/>
                </a:rPr>
                <a:t>값이 없으면 로그인 페이지로 유도</a:t>
              </a:r>
              <a:endParaRPr kumimoji="1" lang="en-US" altLang="ko-KR" sz="25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Arial"/>
              </a:endParaRPr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EE4280FE-31DC-40CE-ABFE-E23ACBB2E52C}"/>
                </a:ext>
              </a:extLst>
            </p:cNvPr>
            <p:cNvGrpSpPr/>
            <p:nvPr/>
          </p:nvGrpSpPr>
          <p:grpSpPr>
            <a:xfrm>
              <a:off x="3651968" y="3771900"/>
              <a:ext cx="2868996" cy="3367331"/>
              <a:chOff x="1403836" y="3698361"/>
              <a:chExt cx="2868996" cy="3367331"/>
            </a:xfrm>
          </p:grpSpPr>
          <p:pic>
            <p:nvPicPr>
              <p:cNvPr id="47" name="그림 46">
                <a:extLst>
                  <a:ext uri="{FF2B5EF4-FFF2-40B4-BE49-F238E27FC236}">
                    <a16:creationId xmlns:a16="http://schemas.microsoft.com/office/drawing/2014/main" id="{EC6F4A17-B45E-4E50-9F4A-B596B4B8E8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85668" y="3698361"/>
                <a:ext cx="2705332" cy="2890277"/>
              </a:xfrm>
              <a:prstGeom prst="rect">
                <a:avLst/>
              </a:prstGeom>
            </p:spPr>
          </p:pic>
          <p:sp>
            <p:nvSpPr>
              <p:cNvPr id="48" name="제목 2">
                <a:extLst>
                  <a:ext uri="{FF2B5EF4-FFF2-40B4-BE49-F238E27FC236}">
                    <a16:creationId xmlns:a16="http://schemas.microsoft.com/office/drawing/2014/main" id="{6C689671-6D33-4966-B899-C7B4017BF632}"/>
                  </a:ext>
                </a:extLst>
              </p:cNvPr>
              <p:cNvSpPr txBox="1"/>
              <p:nvPr/>
            </p:nvSpPr>
            <p:spPr>
              <a:xfrm>
                <a:off x="1403836" y="6588638"/>
                <a:ext cx="2868996" cy="4770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defTabSz="1371600" latinLnBrk="1">
                  <a:spcBef>
                    <a:spcPct val="0"/>
                  </a:spcBef>
                  <a:defRPr/>
                </a:pPr>
                <a:r>
                  <a:rPr kumimoji="1" lang="en-US" altLang="ko-KR" sz="25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Arial"/>
                  </a:rPr>
                  <a:t>Interceptor Class</a:t>
                </a:r>
                <a:endParaRPr kumimoji="1" lang="ko-KR" altLang="en-US" sz="25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Arial"/>
                </a:endParaRPr>
              </a:p>
            </p:txBody>
          </p:sp>
        </p:grp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000E81E2-6B58-4741-9366-B19630AF0F98}"/>
              </a:ext>
            </a:extLst>
          </p:cNvPr>
          <p:cNvGrpSpPr/>
          <p:nvPr/>
        </p:nvGrpSpPr>
        <p:grpSpPr>
          <a:xfrm>
            <a:off x="1469441" y="508985"/>
            <a:ext cx="15281652" cy="1049240"/>
            <a:chOff x="1469441" y="508985"/>
            <a:chExt cx="15281652" cy="1049240"/>
          </a:xfrm>
        </p:grpSpPr>
        <p:sp>
          <p:nvSpPr>
            <p:cNvPr id="17" name="Object 5">
              <a:extLst>
                <a:ext uri="{FF2B5EF4-FFF2-40B4-BE49-F238E27FC236}">
                  <a16:creationId xmlns:a16="http://schemas.microsoft.com/office/drawing/2014/main" id="{47E956C7-3EDC-42B5-AABC-AD482E5A7B7C}"/>
                </a:ext>
              </a:extLst>
            </p:cNvPr>
            <p:cNvSpPr txBox="1"/>
            <p:nvPr/>
          </p:nvSpPr>
          <p:spPr>
            <a:xfrm>
              <a:off x="1469441" y="508985"/>
              <a:ext cx="892759" cy="771345"/>
            </a:xfrm>
            <a:prstGeom prst="rect">
              <a:avLst/>
            </a:prstGeom>
            <a:noFill/>
          </p:spPr>
          <p:txBody>
            <a:bodyPr wrap="square" rtlCol="0" anchor="ctr"/>
            <a:lstStyle/>
            <a:p>
              <a:r>
                <a:rPr lang="en-US" sz="5500" kern="0" spc="-200" dirty="0">
                  <a:solidFill>
                    <a:srgbClr val="000000"/>
                  </a:solidFill>
                  <a:latin typeface="에스코어 드림 4" pitchFamily="34" charset="0"/>
                  <a:cs typeface="에스코어 드림 4" pitchFamily="34" charset="0"/>
                </a:rPr>
                <a:t>04</a:t>
              </a:r>
              <a:endParaRPr lang="en-US" sz="5500" dirty="0"/>
            </a:p>
          </p:txBody>
        </p:sp>
        <p:sp>
          <p:nvSpPr>
            <p:cNvPr id="18" name="Object 8">
              <a:extLst>
                <a:ext uri="{FF2B5EF4-FFF2-40B4-BE49-F238E27FC236}">
                  <a16:creationId xmlns:a16="http://schemas.microsoft.com/office/drawing/2014/main" id="{D8A5738D-D99A-4DA0-BBA6-3124F8B49793}"/>
                </a:ext>
              </a:extLst>
            </p:cNvPr>
            <p:cNvSpPr txBox="1"/>
            <p:nvPr/>
          </p:nvSpPr>
          <p:spPr>
            <a:xfrm>
              <a:off x="10210800" y="632549"/>
              <a:ext cx="6540293" cy="925676"/>
            </a:xfrm>
            <a:prstGeom prst="rect">
              <a:avLst/>
            </a:prstGeom>
            <a:noFill/>
          </p:spPr>
          <p:txBody>
            <a:bodyPr wrap="square" rtlCol="0" anchor="ctr"/>
            <a:lstStyle/>
            <a:p>
              <a:pPr algn="r"/>
              <a:r>
                <a:rPr lang="ko-KR" altLang="en-US" sz="3500" kern="0" spc="-100" dirty="0"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에스코어 드림 2" pitchFamily="34" charset="0"/>
                </a:rPr>
                <a:t>프로젝트 수행과정</a:t>
              </a:r>
              <a:r>
                <a:rPr lang="en-US" altLang="ko-KR" sz="3500" kern="0" spc="-100" dirty="0"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에스코어 드림 2" pitchFamily="34" charset="0"/>
                </a:rPr>
                <a:t>/</a:t>
              </a:r>
              <a:r>
                <a:rPr lang="ko-KR" altLang="en-US" sz="3500" kern="0" spc="-100" dirty="0"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에스코어 드림 2" pitchFamily="34" charset="0"/>
                </a:rPr>
                <a:t>결과</a:t>
              </a:r>
              <a:endParaRPr lang="en-US" altLang="ko-KR" sz="3500" kern="0" spc="-1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에스코어 드림 2" pitchFamily="34" charset="0"/>
              </a:endParaRPr>
            </a:p>
            <a:p>
              <a:pPr algn="r"/>
              <a:r>
                <a:rPr lang="en-US" altLang="ko-KR" sz="2500" kern="0" spc="-100" dirty="0"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</a:rPr>
                <a:t>- </a:t>
              </a:r>
              <a:r>
                <a:rPr lang="ko-KR" altLang="en-US" sz="2500" kern="0" spc="-100" dirty="0"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</a:rPr>
                <a:t>백엔드</a:t>
              </a:r>
              <a:endParaRPr lang="en-US" altLang="ko-KR" sz="25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22519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그룹 23">
            <a:extLst>
              <a:ext uri="{FF2B5EF4-FFF2-40B4-BE49-F238E27FC236}">
                <a16:creationId xmlns:a16="http://schemas.microsoft.com/office/drawing/2014/main" id="{53DD3DDC-74A5-4219-8C38-0E75E5F15E26}"/>
              </a:ext>
            </a:extLst>
          </p:cNvPr>
          <p:cNvGrpSpPr/>
          <p:nvPr/>
        </p:nvGrpSpPr>
        <p:grpSpPr>
          <a:xfrm>
            <a:off x="1469441" y="508985"/>
            <a:ext cx="15281652" cy="771345"/>
            <a:chOff x="1469441" y="508985"/>
            <a:chExt cx="15281652" cy="771345"/>
          </a:xfrm>
        </p:grpSpPr>
        <p:sp>
          <p:nvSpPr>
            <p:cNvPr id="5" name="Object 5"/>
            <p:cNvSpPr txBox="1"/>
            <p:nvPr/>
          </p:nvSpPr>
          <p:spPr>
            <a:xfrm>
              <a:off x="1469441" y="508985"/>
              <a:ext cx="1654759" cy="771345"/>
            </a:xfrm>
            <a:prstGeom prst="rect">
              <a:avLst/>
            </a:prstGeom>
            <a:noFill/>
          </p:spPr>
          <p:txBody>
            <a:bodyPr wrap="square" rtlCol="0" anchor="ctr"/>
            <a:lstStyle/>
            <a:p>
              <a:r>
                <a:rPr lang="en-US" sz="5500" kern="0" spc="-200" dirty="0">
                  <a:solidFill>
                    <a:srgbClr val="000000"/>
                  </a:solidFill>
                  <a:latin typeface="에스코어 드림 4" pitchFamily="34" charset="0"/>
                  <a:cs typeface="에스코어 드림 4" pitchFamily="34" charset="0"/>
                </a:rPr>
                <a:t>02</a:t>
              </a:r>
              <a:endParaRPr lang="en-US" sz="5500" dirty="0"/>
            </a:p>
          </p:txBody>
        </p:sp>
        <p:sp>
          <p:nvSpPr>
            <p:cNvPr id="8" name="Object 8"/>
            <p:cNvSpPr txBox="1"/>
            <p:nvPr/>
          </p:nvSpPr>
          <p:spPr>
            <a:xfrm>
              <a:off x="11201400" y="632549"/>
              <a:ext cx="5549693" cy="519715"/>
            </a:xfrm>
            <a:prstGeom prst="rect">
              <a:avLst/>
            </a:prstGeom>
            <a:noFill/>
          </p:spPr>
          <p:txBody>
            <a:bodyPr wrap="square" rtlCol="0" anchor="ctr"/>
            <a:lstStyle/>
            <a:p>
              <a:pPr algn="r"/>
              <a:r>
                <a:rPr lang="ko-KR" altLang="en-US" sz="3500" kern="0" spc="-100" dirty="0">
                  <a:solidFill>
                    <a:srgbClr val="000000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에스코어 드림 2" pitchFamily="34" charset="0"/>
                </a:rPr>
                <a:t>프로젝트 개요</a:t>
              </a:r>
              <a:endParaRPr lang="en-US" sz="35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endParaRPr>
            </a:p>
          </p:txBody>
        </p:sp>
      </p:grpSp>
      <p:sp>
        <p:nvSpPr>
          <p:cNvPr id="9" name="Object 8">
            <a:extLst>
              <a:ext uri="{FF2B5EF4-FFF2-40B4-BE49-F238E27FC236}">
                <a16:creationId xmlns:a16="http://schemas.microsoft.com/office/drawing/2014/main" id="{E42B9349-7974-41D0-81D9-49C42DC1C08E}"/>
              </a:ext>
            </a:extLst>
          </p:cNvPr>
          <p:cNvSpPr txBox="1"/>
          <p:nvPr/>
        </p:nvSpPr>
        <p:spPr>
          <a:xfrm>
            <a:off x="7530893" y="1789265"/>
            <a:ext cx="9220200" cy="2383953"/>
          </a:xfrm>
          <a:prstGeom prst="rect">
            <a:avLst/>
          </a:prstGeom>
          <a:noFill/>
        </p:spPr>
        <p:txBody>
          <a:bodyPr wrap="square" rtlCol="0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3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딥러닝 기반 기술을 이용하여 페이크 사진</a:t>
            </a:r>
            <a:r>
              <a:rPr lang="en-US" altLang="ko-KR" sz="23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23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영상을 만드는 기법</a:t>
            </a:r>
            <a:endParaRPr lang="en-US" altLang="ko-KR" sz="23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8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3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일반적으론 두 사람의 얼굴을 바꿔 페이크 사진</a:t>
            </a:r>
            <a:r>
              <a:rPr lang="en-US" altLang="ko-KR" sz="23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23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영상을 만드는 것</a:t>
            </a:r>
            <a:endParaRPr lang="en-US" altLang="ko-KR" sz="23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8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3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해외 커뮤니티 </a:t>
            </a:r>
            <a:r>
              <a:rPr lang="en-US" altLang="ko-KR" sz="23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‘Reddit’</a:t>
            </a:r>
            <a:r>
              <a:rPr lang="ko-KR" altLang="en-US" sz="23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에 닉네임 </a:t>
            </a:r>
            <a:r>
              <a:rPr lang="en-US" altLang="ko-KR" sz="23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‘DeepFake’</a:t>
            </a:r>
            <a:r>
              <a:rPr lang="ko-KR" altLang="en-US" sz="23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인 유저가 </a:t>
            </a:r>
            <a:r>
              <a:rPr lang="ko-KR" altLang="en-US" sz="23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머신러닝</a:t>
            </a:r>
            <a:r>
              <a:rPr lang="ko-KR" altLang="en-US" sz="23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알고리즘을 이용하면 </a:t>
            </a:r>
            <a:r>
              <a:rPr lang="ko-KR" altLang="en-US" sz="23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셀럽의</a:t>
            </a:r>
            <a:r>
              <a:rPr lang="ko-KR" altLang="en-US" sz="23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얼굴 사진을 이용하여 포르노를 만들 수 있다는 글 게시 이후 이러한 기술이 사회적 문제를 일으켜 닉네임을 착안하여 기술의 이름을 ‘</a:t>
            </a:r>
            <a:r>
              <a:rPr lang="en-US" altLang="ko-KR" sz="23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DeepFake’</a:t>
            </a:r>
            <a:r>
              <a:rPr lang="ko-KR" altLang="en-US" sz="23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로 부르기 시작 </a:t>
            </a:r>
            <a:endParaRPr lang="en-US" altLang="ko-KR" sz="23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37D0234-14BA-4C97-B585-BEA6DC9227B3}"/>
              </a:ext>
            </a:extLst>
          </p:cNvPr>
          <p:cNvSpPr txBox="1"/>
          <p:nvPr/>
        </p:nvSpPr>
        <p:spPr>
          <a:xfrm>
            <a:off x="1469441" y="2628900"/>
            <a:ext cx="3505200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5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딥페이크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600AD52-5F14-4764-B130-8AB2BC0D94FE}"/>
              </a:ext>
            </a:extLst>
          </p:cNvPr>
          <p:cNvSpPr/>
          <p:nvPr/>
        </p:nvSpPr>
        <p:spPr>
          <a:xfrm>
            <a:off x="0" y="4459140"/>
            <a:ext cx="18288000" cy="58278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A63927C-5A00-465C-983A-2E0E59F022BE}"/>
              </a:ext>
            </a:extLst>
          </p:cNvPr>
          <p:cNvSpPr txBox="1"/>
          <p:nvPr/>
        </p:nvSpPr>
        <p:spPr>
          <a:xfrm>
            <a:off x="1263334" y="5143499"/>
            <a:ext cx="308006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Face Synthesis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845BDB9-4E89-4A0B-80CE-11A68FC13492}"/>
              </a:ext>
            </a:extLst>
          </p:cNvPr>
          <p:cNvSpPr txBox="1"/>
          <p:nvPr/>
        </p:nvSpPr>
        <p:spPr>
          <a:xfrm>
            <a:off x="14706600" y="5143499"/>
            <a:ext cx="231806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Face Swap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9E1387D-091F-4DE1-BE8B-6569EFD55F32}"/>
              </a:ext>
            </a:extLst>
          </p:cNvPr>
          <p:cNvSpPr txBox="1"/>
          <p:nvPr/>
        </p:nvSpPr>
        <p:spPr>
          <a:xfrm>
            <a:off x="10062708" y="5143499"/>
            <a:ext cx="343857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Facial Expression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A7BAE2E-C2A7-4B4B-8F6D-5B6DB2AB3BAC}"/>
              </a:ext>
            </a:extLst>
          </p:cNvPr>
          <p:cNvSpPr txBox="1"/>
          <p:nvPr/>
        </p:nvSpPr>
        <p:spPr>
          <a:xfrm>
            <a:off x="5548721" y="5172387"/>
            <a:ext cx="330866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Facial Attributes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2EEC1E9-1A1E-4073-B378-F9823F31E709}"/>
              </a:ext>
            </a:extLst>
          </p:cNvPr>
          <p:cNvSpPr txBox="1"/>
          <p:nvPr/>
        </p:nvSpPr>
        <p:spPr>
          <a:xfrm>
            <a:off x="1048160" y="5861695"/>
            <a:ext cx="35104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세상에 존재하지 않은 가상의 얼굴을 만들어   그 얼굴을 이용하여 합성</a:t>
            </a:r>
            <a:endParaRPr lang="en-US" altLang="ko-KR" sz="2400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D355234-C51D-4CA3-8C53-DD25FD7861E5}"/>
              </a:ext>
            </a:extLst>
          </p:cNvPr>
          <p:cNvSpPr txBox="1"/>
          <p:nvPr/>
        </p:nvSpPr>
        <p:spPr>
          <a:xfrm>
            <a:off x="5590291" y="5861696"/>
            <a:ext cx="3225526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기존에 존재한 얼굴의 특징만 바꾸는 것</a:t>
            </a:r>
            <a:endParaRPr lang="en-US" altLang="ko-KR" sz="2400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/>
            <a:r>
              <a:rPr lang="en-US" altLang="ko-KR" sz="24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(Ex. </a:t>
            </a:r>
            <a:r>
              <a:rPr lang="ko-KR" altLang="en-US" sz="24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안경 </a:t>
            </a:r>
            <a:r>
              <a:rPr lang="en-US" altLang="ko-KR" sz="24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X </a:t>
            </a:r>
            <a:r>
              <a:rPr lang="ko-KR" altLang="en-US" sz="24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→ 안경 </a:t>
            </a:r>
            <a:r>
              <a:rPr lang="en-US" altLang="ko-KR" sz="24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O)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77015A-9FD1-4DE1-868B-FE3A4884E842}"/>
              </a:ext>
            </a:extLst>
          </p:cNvPr>
          <p:cNvSpPr txBox="1"/>
          <p:nvPr/>
        </p:nvSpPr>
        <p:spPr>
          <a:xfrm>
            <a:off x="10013304" y="5858493"/>
            <a:ext cx="353737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사람의 표정을 바꾸는 것</a:t>
            </a:r>
            <a:endParaRPr lang="en-US" altLang="ko-KR" sz="2400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/>
            <a:r>
              <a:rPr lang="en-US" altLang="ko-KR" sz="24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(Ex. </a:t>
            </a:r>
            <a:r>
              <a:rPr lang="ko-KR" altLang="en-US" sz="24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무표정 → 웃음</a:t>
            </a:r>
            <a:r>
              <a:rPr lang="en-US" altLang="ko-KR" sz="24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7EBBDE9-A2BD-49F6-8700-A95D6ABF2D67}"/>
              </a:ext>
            </a:extLst>
          </p:cNvPr>
          <p:cNvSpPr txBox="1"/>
          <p:nvPr/>
        </p:nvSpPr>
        <p:spPr>
          <a:xfrm>
            <a:off x="14270548" y="5858493"/>
            <a:ext cx="318663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다른 두 사람의 얼굴을 교체하여 합성</a:t>
            </a:r>
            <a:endParaRPr lang="en-US" altLang="ko-KR" sz="2400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7314044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85668" y="235131"/>
            <a:ext cx="9531777" cy="100168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5909" dirty="0">
                <a:solidFill>
                  <a:schemeClr val="bg1"/>
                </a:solidFill>
                <a:latin typeface="나눔바른고딕"/>
                <a:ea typeface="나눔바른고딕"/>
              </a:rPr>
              <a:t>프로젝트 수행 과정 및 결과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496697" y="434002"/>
            <a:ext cx="675185" cy="6036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323">
                <a:solidFill>
                  <a:schemeClr val="bg1"/>
                </a:solidFill>
                <a:latin typeface="나눔바른고딕"/>
                <a:ea typeface="나눔바른고딕"/>
              </a:rPr>
              <a:t>04</a:t>
            </a:r>
            <a:endParaRPr lang="ko-KR" altLang="en-US" sz="3323">
              <a:solidFill>
                <a:schemeClr val="bg1"/>
              </a:solidFill>
              <a:latin typeface="나눔바른고딕"/>
              <a:ea typeface="나눔바른고딕"/>
            </a:endParaRPr>
          </a:p>
        </p:txBody>
      </p:sp>
      <p:cxnSp>
        <p:nvCxnSpPr>
          <p:cNvPr id="49" name="직선 화살표 연결선 48"/>
          <p:cNvCxnSpPr>
            <a:cxnSpLocks/>
          </p:cNvCxnSpPr>
          <p:nvPr/>
        </p:nvCxnSpPr>
        <p:spPr>
          <a:xfrm>
            <a:off x="3048000" y="3783976"/>
            <a:ext cx="1332839" cy="0"/>
          </a:xfrm>
          <a:prstGeom prst="straightConnector1">
            <a:avLst/>
          </a:prstGeom>
          <a:noFill/>
          <a:ln w="76200" cap="flat" cmpd="sng" algn="ctr">
            <a:solidFill>
              <a:schemeClr val="tx1"/>
            </a:solidFill>
            <a:prstDash val="solid"/>
            <a:miter/>
            <a:tailEnd type="arrow"/>
          </a:ln>
        </p:spPr>
      </p:cxnSp>
      <p:cxnSp>
        <p:nvCxnSpPr>
          <p:cNvPr id="51" name="직선 화살표 연결선 50"/>
          <p:cNvCxnSpPr>
            <a:cxnSpLocks/>
          </p:cNvCxnSpPr>
          <p:nvPr/>
        </p:nvCxnSpPr>
        <p:spPr>
          <a:xfrm flipV="1">
            <a:off x="7594203" y="3618256"/>
            <a:ext cx="1309820" cy="1"/>
          </a:xfrm>
          <a:prstGeom prst="straightConnector1">
            <a:avLst/>
          </a:prstGeom>
          <a:noFill/>
          <a:ln w="76200" cap="flat" cmpd="sng" algn="ctr">
            <a:solidFill>
              <a:schemeClr val="tx1"/>
            </a:solidFill>
            <a:prstDash val="solid"/>
            <a:miter/>
            <a:tailEnd type="arrow"/>
          </a:ln>
        </p:spPr>
      </p:cxnSp>
      <p:cxnSp>
        <p:nvCxnSpPr>
          <p:cNvPr id="60" name="직선 화살표 연결선 59"/>
          <p:cNvCxnSpPr>
            <a:cxnSpLocks/>
          </p:cNvCxnSpPr>
          <p:nvPr/>
        </p:nvCxnSpPr>
        <p:spPr>
          <a:xfrm flipH="1" flipV="1">
            <a:off x="12641297" y="5448300"/>
            <a:ext cx="1241523" cy="581614"/>
          </a:xfrm>
          <a:prstGeom prst="straightConnector1">
            <a:avLst/>
          </a:prstGeom>
          <a:noFill/>
          <a:ln w="76200" cap="flat" cmpd="sng" algn="ctr">
            <a:solidFill>
              <a:schemeClr val="tx1"/>
            </a:solidFill>
            <a:prstDash val="solid"/>
            <a:miter/>
            <a:tailEnd type="arrow"/>
          </a:ln>
        </p:spPr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27D76EB-78C3-4941-B8D5-31EA0D112347}"/>
              </a:ext>
            </a:extLst>
          </p:cNvPr>
          <p:cNvSpPr txBox="1"/>
          <p:nvPr/>
        </p:nvSpPr>
        <p:spPr>
          <a:xfrm>
            <a:off x="124360" y="5945163"/>
            <a:ext cx="3067091" cy="69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Register Form </a:t>
            </a:r>
            <a:r>
              <a:rPr lang="ko-KR" altLang="en-US" sz="25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제출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CA0B9732-67A8-404E-8151-7B779969C83B}"/>
              </a:ext>
            </a:extLst>
          </p:cNvPr>
          <p:cNvGrpSpPr/>
          <p:nvPr/>
        </p:nvGrpSpPr>
        <p:grpSpPr>
          <a:xfrm>
            <a:off x="3048000" y="5279463"/>
            <a:ext cx="1414152" cy="1117113"/>
            <a:chOff x="3165586" y="5279463"/>
            <a:chExt cx="1414152" cy="1117113"/>
          </a:xfrm>
        </p:grpSpPr>
        <p:cxnSp>
          <p:nvCxnSpPr>
            <p:cNvPr id="37" name="직선 화살표 연결선 36">
              <a:extLst>
                <a:ext uri="{FF2B5EF4-FFF2-40B4-BE49-F238E27FC236}">
                  <a16:creationId xmlns:a16="http://schemas.microsoft.com/office/drawing/2014/main" id="{2BFFA6D4-D354-4457-A586-9CA1194AB3F1}"/>
                </a:ext>
              </a:extLst>
            </p:cNvPr>
            <p:cNvCxnSpPr>
              <a:cxnSpLocks/>
            </p:cNvCxnSpPr>
            <p:nvPr/>
          </p:nvCxnSpPr>
          <p:spPr>
            <a:xfrm>
              <a:off x="3403602" y="5279463"/>
              <a:ext cx="1176136" cy="750451"/>
            </a:xfrm>
            <a:prstGeom prst="straightConnector1">
              <a:avLst/>
            </a:prstGeom>
            <a:noFill/>
            <a:ln w="76200" cap="flat" cmpd="sng" algn="ctr">
              <a:solidFill>
                <a:schemeClr val="tx1"/>
              </a:solidFill>
              <a:prstDash val="solid"/>
              <a:miter/>
              <a:tailEnd type="arrow"/>
            </a:ln>
          </p:spPr>
        </p:cxnSp>
        <p:cxnSp>
          <p:nvCxnSpPr>
            <p:cNvPr id="43" name="직선 화살표 연결선 42">
              <a:extLst>
                <a:ext uri="{FF2B5EF4-FFF2-40B4-BE49-F238E27FC236}">
                  <a16:creationId xmlns:a16="http://schemas.microsoft.com/office/drawing/2014/main" id="{7D3D196F-BB37-4735-BB48-AB42EAC66A4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65586" y="5596398"/>
              <a:ext cx="1260997" cy="800178"/>
            </a:xfrm>
            <a:prstGeom prst="straightConnector1">
              <a:avLst/>
            </a:prstGeom>
            <a:noFill/>
            <a:ln w="76200" cap="flat" cmpd="sng" algn="ctr">
              <a:solidFill>
                <a:schemeClr val="tx1"/>
              </a:solidFill>
              <a:prstDash val="solid"/>
              <a:miter/>
              <a:tailEnd type="arrow"/>
            </a:ln>
          </p:spPr>
        </p:cxn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D5CC2DAD-1C20-43FA-9BAA-D7DAD2B53F8E}"/>
              </a:ext>
            </a:extLst>
          </p:cNvPr>
          <p:cNvGrpSpPr/>
          <p:nvPr/>
        </p:nvGrpSpPr>
        <p:grpSpPr>
          <a:xfrm>
            <a:off x="4173007" y="2572554"/>
            <a:ext cx="3701211" cy="6990235"/>
            <a:chOff x="4210050" y="2572554"/>
            <a:chExt cx="3701211" cy="7142939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578429C3-98C9-4CBD-80DA-87FA7A560D11}"/>
                </a:ext>
              </a:extLst>
            </p:cNvPr>
            <p:cNvGrpSpPr/>
            <p:nvPr/>
          </p:nvGrpSpPr>
          <p:grpSpPr>
            <a:xfrm>
              <a:off x="4210050" y="2572554"/>
              <a:ext cx="3701211" cy="7142939"/>
              <a:chOff x="4210050" y="2572553"/>
              <a:chExt cx="3701211" cy="8209747"/>
            </a:xfrm>
          </p:grpSpPr>
          <p:grpSp>
            <p:nvGrpSpPr>
              <p:cNvPr id="14" name="그룹 13">
                <a:extLst>
                  <a:ext uri="{FF2B5EF4-FFF2-40B4-BE49-F238E27FC236}">
                    <a16:creationId xmlns:a16="http://schemas.microsoft.com/office/drawing/2014/main" id="{BFD86B00-BB37-471F-9574-374393F53B2A}"/>
                  </a:ext>
                </a:extLst>
              </p:cNvPr>
              <p:cNvGrpSpPr/>
              <p:nvPr/>
            </p:nvGrpSpPr>
            <p:grpSpPr>
              <a:xfrm>
                <a:off x="4527112" y="2572553"/>
                <a:ext cx="3067092" cy="4861379"/>
                <a:chOff x="4154140" y="3680214"/>
                <a:chExt cx="3067092" cy="6431986"/>
              </a:xfrm>
            </p:grpSpPr>
            <p:pic>
              <p:nvPicPr>
                <p:cNvPr id="41" name="그림 40">
                  <a:extLst>
                    <a:ext uri="{FF2B5EF4-FFF2-40B4-BE49-F238E27FC236}">
                      <a16:creationId xmlns:a16="http://schemas.microsoft.com/office/drawing/2014/main" id="{B193AFDA-631B-4745-8C0C-A1EF8D34C06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584564" y="6965046"/>
                  <a:ext cx="2206246" cy="1753599"/>
                </a:xfrm>
                <a:prstGeom prst="rect">
                  <a:avLst/>
                </a:prstGeom>
              </p:spPr>
            </p:pic>
            <p:pic>
              <p:nvPicPr>
                <p:cNvPr id="39" name="그림 38">
                  <a:extLst>
                    <a:ext uri="{FF2B5EF4-FFF2-40B4-BE49-F238E27FC236}">
                      <a16:creationId xmlns:a16="http://schemas.microsoft.com/office/drawing/2014/main" id="{4B7D4A1D-2DD8-4E6A-94F5-26DE479A0B9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584564" y="3680214"/>
                  <a:ext cx="2206246" cy="1753599"/>
                </a:xfrm>
                <a:prstGeom prst="rect">
                  <a:avLst/>
                </a:prstGeom>
              </p:spPr>
            </p:pic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4D08315E-9D55-49F2-8B81-AEC32B837728}"/>
                    </a:ext>
                  </a:extLst>
                </p:cNvPr>
                <p:cNvSpPr txBox="1"/>
                <p:nvPr/>
              </p:nvSpPr>
              <p:spPr>
                <a:xfrm>
                  <a:off x="4154141" y="5489012"/>
                  <a:ext cx="3067091" cy="86177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2500" dirty="0"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</a:rPr>
                    <a:t>Mapping “/register”</a:t>
                  </a:r>
                </a:p>
                <a:p>
                  <a:pPr algn="ctr"/>
                  <a:r>
                    <a:rPr lang="en-US" altLang="ko-KR" sz="2500" dirty="0"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</a:rPr>
                    <a:t>Encoding PW</a:t>
                  </a:r>
                  <a:endParaRPr lang="ko-KR" altLang="en-US" sz="25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endParaRPr>
                </a:p>
              </p:txBody>
            </p:sp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B954B960-78D2-4F00-B0BA-716F902AC91E}"/>
                    </a:ext>
                  </a:extLst>
                </p:cNvPr>
                <p:cNvSpPr txBox="1"/>
                <p:nvPr/>
              </p:nvSpPr>
              <p:spPr>
                <a:xfrm>
                  <a:off x="4154140" y="8865705"/>
                  <a:ext cx="3067091" cy="124649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2500" dirty="0"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</a:rPr>
                    <a:t>Mapping “/</a:t>
                  </a:r>
                  <a:r>
                    <a:rPr lang="en-US" altLang="ko-KR" sz="2500" dirty="0" err="1"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</a:rPr>
                    <a:t>idChk</a:t>
                  </a:r>
                  <a:r>
                    <a:rPr lang="en-US" altLang="ko-KR" sz="2500" dirty="0"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</a:rPr>
                    <a:t>”</a:t>
                  </a:r>
                </a:p>
                <a:p>
                  <a:pPr algn="ctr"/>
                  <a:r>
                    <a:rPr lang="en-US" altLang="ko-KR" sz="2500" dirty="0" err="1"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</a:rPr>
                    <a:t>IDCheckMem</a:t>
                  </a:r>
                  <a:endParaRPr lang="en-US" altLang="ko-KR" sz="25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endParaRPr>
                </a:p>
                <a:p>
                  <a:pPr algn="ctr"/>
                  <a:r>
                    <a:rPr lang="en-US" altLang="ko-KR" sz="2500" dirty="0"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</a:rPr>
                    <a:t>(</a:t>
                  </a:r>
                  <a:r>
                    <a:rPr lang="en-US" altLang="ko-KR" sz="2500" dirty="0" err="1"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</a:rPr>
                    <a:t>memld</a:t>
                  </a:r>
                  <a:r>
                    <a:rPr lang="en-US" altLang="ko-KR" sz="2500" dirty="0"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</a:rPr>
                    <a:t>)</a:t>
                  </a:r>
                  <a:endParaRPr lang="ko-KR" altLang="en-US" sz="25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endParaRPr>
                </a:p>
              </p:txBody>
            </p:sp>
          </p:grpSp>
          <p:pic>
            <p:nvPicPr>
              <p:cNvPr id="45" name="그림 44">
                <a:extLst>
                  <a:ext uri="{FF2B5EF4-FFF2-40B4-BE49-F238E27FC236}">
                    <a16:creationId xmlns:a16="http://schemas.microsoft.com/office/drawing/2014/main" id="{A6D6BE91-9121-4C93-A5E2-CC8ADFAFA1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57533" y="8912335"/>
                <a:ext cx="2206246" cy="1344071"/>
              </a:xfrm>
              <a:prstGeom prst="rect">
                <a:avLst/>
              </a:prstGeom>
            </p:spPr>
          </p:pic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799278E2-0D02-45FD-B218-5E1A343A78CF}"/>
                  </a:ext>
                </a:extLst>
              </p:cNvPr>
              <p:cNvSpPr txBox="1"/>
              <p:nvPr/>
            </p:nvSpPr>
            <p:spPr>
              <a:xfrm>
                <a:off x="4210050" y="10280705"/>
                <a:ext cx="3701211" cy="5015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5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Member table</a:t>
                </a:r>
                <a:r>
                  <a:rPr lang="ko-KR" altLang="en-US" sz="25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에서 검사</a:t>
                </a:r>
              </a:p>
            </p:txBody>
          </p:sp>
        </p:grpSp>
        <p:cxnSp>
          <p:nvCxnSpPr>
            <p:cNvPr id="81" name="직선 화살표 연결선 80">
              <a:extLst>
                <a:ext uri="{FF2B5EF4-FFF2-40B4-BE49-F238E27FC236}">
                  <a16:creationId xmlns:a16="http://schemas.microsoft.com/office/drawing/2014/main" id="{3D3CF7EB-75BB-453B-80BA-3FFF88048FB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43600" y="7210040"/>
              <a:ext cx="0" cy="747370"/>
            </a:xfrm>
            <a:prstGeom prst="straightConnector1">
              <a:avLst/>
            </a:prstGeom>
            <a:noFill/>
            <a:ln w="76200" cap="flat" cmpd="sng" algn="ctr">
              <a:solidFill>
                <a:schemeClr val="tx1"/>
              </a:solidFill>
              <a:prstDash val="solid"/>
              <a:miter/>
              <a:tailEnd type="arrow"/>
            </a:ln>
          </p:spPr>
        </p:cxn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9ECC6F99-202C-408F-95A7-CA824DC099ED}"/>
              </a:ext>
            </a:extLst>
          </p:cNvPr>
          <p:cNvGrpSpPr/>
          <p:nvPr/>
        </p:nvGrpSpPr>
        <p:grpSpPr>
          <a:xfrm>
            <a:off x="8529419" y="2510816"/>
            <a:ext cx="4223700" cy="7465972"/>
            <a:chOff x="8529419" y="2510816"/>
            <a:chExt cx="4223700" cy="7465972"/>
          </a:xfrm>
        </p:grpSpPr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D250C932-9836-4CAF-9D49-F62C4CBFBDF2}"/>
                </a:ext>
              </a:extLst>
            </p:cNvPr>
            <p:cNvGrpSpPr/>
            <p:nvPr/>
          </p:nvGrpSpPr>
          <p:grpSpPr>
            <a:xfrm>
              <a:off x="9053854" y="4817707"/>
              <a:ext cx="3311148" cy="1885589"/>
              <a:chOff x="9084008" y="5324451"/>
              <a:chExt cx="3311148" cy="1885589"/>
            </a:xfrm>
          </p:grpSpPr>
          <p:pic>
            <p:nvPicPr>
              <p:cNvPr id="50" name="그림 49">
                <a:extLst>
                  <a:ext uri="{FF2B5EF4-FFF2-40B4-BE49-F238E27FC236}">
                    <a16:creationId xmlns:a16="http://schemas.microsoft.com/office/drawing/2014/main" id="{D80BB10B-8468-4B64-B5E3-1779F4C309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614163" y="5324451"/>
                <a:ext cx="2206244" cy="1344071"/>
              </a:xfrm>
              <a:prstGeom prst="rect">
                <a:avLst/>
              </a:prstGeom>
            </p:spPr>
          </p:pic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2687279D-047E-4D6E-AA40-2CFC02F435D0}"/>
                  </a:ext>
                </a:extLst>
              </p:cNvPr>
              <p:cNvSpPr txBox="1"/>
              <p:nvPr/>
            </p:nvSpPr>
            <p:spPr>
              <a:xfrm>
                <a:off x="9084008" y="6732986"/>
                <a:ext cx="3311148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5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Member table</a:t>
                </a:r>
                <a:r>
                  <a:rPr lang="ko-KR" altLang="en-US" sz="25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에 저장</a:t>
                </a:r>
              </a:p>
            </p:txBody>
          </p:sp>
        </p:grpSp>
        <p:pic>
          <p:nvPicPr>
            <p:cNvPr id="58" name="그림 57">
              <a:extLst>
                <a:ext uri="{FF2B5EF4-FFF2-40B4-BE49-F238E27FC236}">
                  <a16:creationId xmlns:a16="http://schemas.microsoft.com/office/drawing/2014/main" id="{67C5C0F4-60F5-47D2-9925-54A4D72FFAF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06304" y="7632987"/>
              <a:ext cx="2206247" cy="1346488"/>
            </a:xfrm>
            <a:prstGeom prst="rect">
              <a:avLst/>
            </a:prstGeom>
          </p:spPr>
        </p:pic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9BA71A96-7BA5-48AC-9BF9-D67A2ADE9141}"/>
                </a:ext>
              </a:extLst>
            </p:cNvPr>
            <p:cNvSpPr txBox="1"/>
            <p:nvPr/>
          </p:nvSpPr>
          <p:spPr>
            <a:xfrm>
              <a:off x="8888783" y="9115014"/>
              <a:ext cx="3506182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5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View</a:t>
              </a:r>
            </a:p>
            <a:p>
              <a:pPr algn="ctr"/>
              <a:r>
                <a:rPr lang="en-US" altLang="ko-KR" sz="25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Redirect: /index.html</a:t>
              </a:r>
              <a:endParaRPr lang="ko-KR" altLang="en-US" sz="25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0E3D367E-C5E8-4C65-907C-0A1B133FA4A2}"/>
                </a:ext>
              </a:extLst>
            </p:cNvPr>
            <p:cNvGrpSpPr/>
            <p:nvPr/>
          </p:nvGrpSpPr>
          <p:grpSpPr>
            <a:xfrm>
              <a:off x="8529419" y="2510816"/>
              <a:ext cx="4223700" cy="1904140"/>
              <a:chOff x="8494164" y="2135157"/>
              <a:chExt cx="4223700" cy="2666283"/>
            </a:xfrm>
          </p:grpSpPr>
          <p:pic>
            <p:nvPicPr>
              <p:cNvPr id="47" name="그림 46">
                <a:extLst>
                  <a:ext uri="{FF2B5EF4-FFF2-40B4-BE49-F238E27FC236}">
                    <a16:creationId xmlns:a16="http://schemas.microsoft.com/office/drawing/2014/main" id="{A47CA55C-DAFC-433D-B459-919A0AFBC8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548754" y="2698661"/>
                <a:ext cx="2206246" cy="1273526"/>
              </a:xfrm>
              <a:prstGeom prst="rect">
                <a:avLst/>
              </a:prstGeom>
            </p:spPr>
          </p:pic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7E4CF4B5-B2F2-4DCC-B3F3-17F9EC90142F}"/>
                  </a:ext>
                </a:extLst>
              </p:cNvPr>
              <p:cNvSpPr txBox="1"/>
              <p:nvPr/>
            </p:nvSpPr>
            <p:spPr>
              <a:xfrm>
                <a:off x="8494164" y="3939666"/>
                <a:ext cx="4223700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5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Member</a:t>
                </a:r>
              </a:p>
              <a:p>
                <a:pPr algn="ctr"/>
                <a:r>
                  <a:rPr lang="en-US" altLang="ko-KR" sz="25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(</a:t>
                </a:r>
                <a:r>
                  <a:rPr lang="en-US" altLang="ko-KR" sz="2500" dirty="0" err="1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memlD</a:t>
                </a:r>
                <a:r>
                  <a:rPr lang="en-US" altLang="ko-KR" sz="25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, </a:t>
                </a:r>
                <a:r>
                  <a:rPr lang="en-US" altLang="ko-KR" sz="2500" dirty="0" err="1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memPW</a:t>
                </a:r>
                <a:r>
                  <a:rPr lang="en-US" altLang="ko-KR" sz="25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, </a:t>
                </a:r>
                <a:r>
                  <a:rPr lang="en-US" altLang="ko-KR" sz="2500" dirty="0" err="1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memIdx</a:t>
                </a:r>
                <a:r>
                  <a:rPr lang="en-US" altLang="ko-KR" sz="25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)</a:t>
                </a:r>
                <a:endParaRPr lang="ko-KR" altLang="en-US" sz="25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endParaRP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13793A4-3EBA-487F-98A2-B62696DC0930}"/>
                  </a:ext>
                </a:extLst>
              </p:cNvPr>
              <p:cNvSpPr txBox="1"/>
              <p:nvPr/>
            </p:nvSpPr>
            <p:spPr>
              <a:xfrm>
                <a:off x="10263114" y="2135157"/>
                <a:ext cx="685800" cy="477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5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VO</a:t>
                </a:r>
                <a:endParaRPr lang="ko-KR" altLang="en-US" sz="25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endParaRPr>
              </a:p>
            </p:txBody>
          </p:sp>
        </p:grpSp>
      </p:grp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2D43BDB6-BB7B-4DA1-9C0F-E4CF1F66114D}"/>
              </a:ext>
            </a:extLst>
          </p:cNvPr>
          <p:cNvCxnSpPr>
            <a:cxnSpLocks/>
          </p:cNvCxnSpPr>
          <p:nvPr/>
        </p:nvCxnSpPr>
        <p:spPr>
          <a:xfrm>
            <a:off x="10687131" y="6873505"/>
            <a:ext cx="6564" cy="589273"/>
          </a:xfrm>
          <a:prstGeom prst="straightConnector1">
            <a:avLst/>
          </a:prstGeom>
          <a:noFill/>
          <a:ln w="76200" cap="flat" cmpd="sng" algn="ctr">
            <a:solidFill>
              <a:schemeClr val="tx1"/>
            </a:solidFill>
            <a:prstDash val="solid"/>
            <a:miter/>
            <a:tailEnd type="arrow"/>
          </a:ln>
        </p:spPr>
      </p:cxn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149F3A04-58D8-41C7-A187-BB1DB8E77549}"/>
              </a:ext>
            </a:extLst>
          </p:cNvPr>
          <p:cNvGrpSpPr/>
          <p:nvPr/>
        </p:nvGrpSpPr>
        <p:grpSpPr>
          <a:xfrm>
            <a:off x="13709550" y="2447312"/>
            <a:ext cx="4223700" cy="2241863"/>
            <a:chOff x="13709550" y="2447312"/>
            <a:chExt cx="4223700" cy="2241863"/>
          </a:xfrm>
        </p:grpSpPr>
        <p:pic>
          <p:nvPicPr>
            <p:cNvPr id="84" name="그림 83">
              <a:extLst>
                <a:ext uri="{FF2B5EF4-FFF2-40B4-BE49-F238E27FC236}">
                  <a16:creationId xmlns:a16="http://schemas.microsoft.com/office/drawing/2014/main" id="{AF3277B0-92F0-49E0-85A8-4C8D6140B90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623881" y="2874481"/>
              <a:ext cx="2206246" cy="909495"/>
            </a:xfrm>
            <a:prstGeom prst="rect">
              <a:avLst/>
            </a:prstGeom>
          </p:spPr>
        </p:pic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7FFC4507-B051-45B4-953D-B21634BB459C}"/>
                </a:ext>
              </a:extLst>
            </p:cNvPr>
            <p:cNvSpPr txBox="1"/>
            <p:nvPr/>
          </p:nvSpPr>
          <p:spPr>
            <a:xfrm>
              <a:off x="15026924" y="2447312"/>
              <a:ext cx="1400159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5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Service</a:t>
              </a:r>
              <a:endParaRPr lang="ko-KR" altLang="en-US" sz="25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A6AEAFDD-6AE6-4F1D-9BD6-6C21BC7D5B6A}"/>
                </a:ext>
              </a:extLst>
            </p:cNvPr>
            <p:cNvSpPr txBox="1"/>
            <p:nvPr/>
          </p:nvSpPr>
          <p:spPr>
            <a:xfrm>
              <a:off x="13709550" y="3827401"/>
              <a:ext cx="4223700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500" dirty="0" err="1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inserMem</a:t>
              </a:r>
              <a:endParaRPr lang="en-US" altLang="ko-KR" sz="25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pPr algn="ctr"/>
              <a:r>
                <a:rPr lang="en-US" altLang="ko-KR" sz="25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(</a:t>
              </a:r>
              <a:r>
                <a:rPr lang="en-US" altLang="ko-KR" sz="2500" dirty="0" err="1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memlD</a:t>
              </a:r>
              <a:r>
                <a:rPr lang="en-US" altLang="ko-KR" sz="25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, </a:t>
              </a:r>
              <a:r>
                <a:rPr lang="en-US" altLang="ko-KR" sz="2500" dirty="0" err="1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memPW</a:t>
              </a:r>
              <a:r>
                <a:rPr lang="en-US" altLang="ko-KR" sz="25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, </a:t>
              </a:r>
              <a:r>
                <a:rPr lang="en-US" altLang="ko-KR" sz="2500" dirty="0" err="1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memIdx</a:t>
              </a:r>
              <a:r>
                <a:rPr lang="en-US" altLang="ko-KR" sz="25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)</a:t>
              </a:r>
              <a:endParaRPr lang="ko-KR" altLang="en-US" sz="25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</p:grp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476FEE4E-649B-46A5-A3EA-27E58A35D6E1}"/>
              </a:ext>
            </a:extLst>
          </p:cNvPr>
          <p:cNvCxnSpPr>
            <a:cxnSpLocks/>
          </p:cNvCxnSpPr>
          <p:nvPr/>
        </p:nvCxnSpPr>
        <p:spPr>
          <a:xfrm flipV="1">
            <a:off x="12573000" y="3602174"/>
            <a:ext cx="1309820" cy="1"/>
          </a:xfrm>
          <a:prstGeom prst="straightConnector1">
            <a:avLst/>
          </a:prstGeom>
          <a:noFill/>
          <a:ln w="76200" cap="flat" cmpd="sng" algn="ctr">
            <a:solidFill>
              <a:schemeClr val="tx1"/>
            </a:solidFill>
            <a:prstDash val="solid"/>
            <a:miter/>
            <a:tailEnd type="arrow"/>
          </a:ln>
        </p:spPr>
      </p:cxn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DA8C7E18-3AB5-4989-9E05-6D1ABF81A201}"/>
              </a:ext>
            </a:extLst>
          </p:cNvPr>
          <p:cNvGrpSpPr/>
          <p:nvPr/>
        </p:nvGrpSpPr>
        <p:grpSpPr>
          <a:xfrm>
            <a:off x="13709550" y="5524500"/>
            <a:ext cx="4223700" cy="2241863"/>
            <a:chOff x="13709550" y="2447312"/>
            <a:chExt cx="4223700" cy="2241863"/>
          </a:xfrm>
        </p:grpSpPr>
        <p:pic>
          <p:nvPicPr>
            <p:cNvPr id="89" name="그림 88">
              <a:extLst>
                <a:ext uri="{FF2B5EF4-FFF2-40B4-BE49-F238E27FC236}">
                  <a16:creationId xmlns:a16="http://schemas.microsoft.com/office/drawing/2014/main" id="{BF577533-D1E5-4452-BC2A-C2EA34C1700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623881" y="2874481"/>
              <a:ext cx="2206246" cy="909495"/>
            </a:xfrm>
            <a:prstGeom prst="rect">
              <a:avLst/>
            </a:prstGeom>
          </p:spPr>
        </p:pic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FF1F6D27-8FC6-40D4-8848-AD8C327187E8}"/>
                </a:ext>
              </a:extLst>
            </p:cNvPr>
            <p:cNvSpPr txBox="1"/>
            <p:nvPr/>
          </p:nvSpPr>
          <p:spPr>
            <a:xfrm>
              <a:off x="15026924" y="2447312"/>
              <a:ext cx="1400159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5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Mapper</a:t>
              </a:r>
              <a:endParaRPr lang="ko-KR" altLang="en-US" sz="25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78808EF2-B8CB-4C69-AEDC-02C051D49F74}"/>
                </a:ext>
              </a:extLst>
            </p:cNvPr>
            <p:cNvSpPr txBox="1"/>
            <p:nvPr/>
          </p:nvSpPr>
          <p:spPr>
            <a:xfrm>
              <a:off x="13709550" y="3827401"/>
              <a:ext cx="4223700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500" dirty="0" err="1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inserMem</a:t>
              </a:r>
              <a:endParaRPr lang="en-US" altLang="ko-KR" sz="25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pPr algn="ctr"/>
              <a:r>
                <a:rPr lang="en-US" altLang="ko-KR" sz="25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(</a:t>
              </a:r>
              <a:r>
                <a:rPr lang="en-US" altLang="ko-KR" sz="2500" dirty="0" err="1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memlD</a:t>
              </a:r>
              <a:r>
                <a:rPr lang="en-US" altLang="ko-KR" sz="25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, </a:t>
              </a:r>
              <a:r>
                <a:rPr lang="en-US" altLang="ko-KR" sz="2500" dirty="0" err="1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memPW</a:t>
              </a:r>
              <a:r>
                <a:rPr lang="en-US" altLang="ko-KR" sz="25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, </a:t>
              </a:r>
              <a:r>
                <a:rPr lang="en-US" altLang="ko-KR" sz="2500" dirty="0" err="1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memIdx</a:t>
              </a:r>
              <a:r>
                <a:rPr lang="en-US" altLang="ko-KR" sz="25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)</a:t>
              </a:r>
              <a:endParaRPr lang="ko-KR" altLang="en-US" sz="25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</p:grp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AFB12074-3D98-42EC-B645-140891CBF9EC}"/>
              </a:ext>
            </a:extLst>
          </p:cNvPr>
          <p:cNvCxnSpPr>
            <a:cxnSpLocks/>
          </p:cNvCxnSpPr>
          <p:nvPr/>
        </p:nvCxnSpPr>
        <p:spPr>
          <a:xfrm>
            <a:off x="15829812" y="4790916"/>
            <a:ext cx="6564" cy="589273"/>
          </a:xfrm>
          <a:prstGeom prst="straightConnector1">
            <a:avLst/>
          </a:prstGeom>
          <a:noFill/>
          <a:ln w="76200" cap="flat" cmpd="sng" algn="ctr">
            <a:solidFill>
              <a:schemeClr val="tx1"/>
            </a:solidFill>
            <a:prstDash val="solid"/>
            <a:miter/>
            <a:tailEnd type="arrow"/>
          </a:ln>
        </p:spPr>
      </p:cxnSp>
      <p:pic>
        <p:nvPicPr>
          <p:cNvPr id="94" name="그림 93">
            <a:extLst>
              <a:ext uri="{FF2B5EF4-FFF2-40B4-BE49-F238E27FC236}">
                <a16:creationId xmlns:a16="http://schemas.microsoft.com/office/drawing/2014/main" id="{E260E997-F7ED-4E05-B7EE-C75764C56D2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186" y="3215867"/>
            <a:ext cx="2452511" cy="2486659"/>
          </a:xfrm>
          <a:prstGeom prst="rect">
            <a:avLst/>
          </a:prstGeom>
        </p:spPr>
      </p:pic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469B9D87-255F-4FCD-A340-6146A59F55CE}"/>
              </a:ext>
            </a:extLst>
          </p:cNvPr>
          <p:cNvCxnSpPr>
            <a:cxnSpLocks/>
          </p:cNvCxnSpPr>
          <p:nvPr/>
        </p:nvCxnSpPr>
        <p:spPr>
          <a:xfrm>
            <a:off x="6282036" y="7187831"/>
            <a:ext cx="6564" cy="589273"/>
          </a:xfrm>
          <a:prstGeom prst="straightConnector1">
            <a:avLst/>
          </a:prstGeom>
          <a:noFill/>
          <a:ln w="76200" cap="flat" cmpd="sng" algn="ctr">
            <a:solidFill>
              <a:schemeClr val="tx1"/>
            </a:solidFill>
            <a:prstDash val="solid"/>
            <a:miter/>
            <a:tailEnd type="arrow"/>
          </a:ln>
        </p:spPr>
      </p:cxnSp>
      <p:grpSp>
        <p:nvGrpSpPr>
          <p:cNvPr id="3" name="그룹 2">
            <a:extLst>
              <a:ext uri="{FF2B5EF4-FFF2-40B4-BE49-F238E27FC236}">
                <a16:creationId xmlns:a16="http://schemas.microsoft.com/office/drawing/2014/main" id="{F8F17326-65A8-4BC7-A09A-AA57E00E98EE}"/>
              </a:ext>
            </a:extLst>
          </p:cNvPr>
          <p:cNvGrpSpPr/>
          <p:nvPr/>
        </p:nvGrpSpPr>
        <p:grpSpPr>
          <a:xfrm>
            <a:off x="1469441" y="508985"/>
            <a:ext cx="15281652" cy="2063569"/>
            <a:chOff x="1469441" y="508985"/>
            <a:chExt cx="15281652" cy="2063569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7538597-983C-4FFF-BBF6-6467B4D057CE}"/>
                </a:ext>
              </a:extLst>
            </p:cNvPr>
            <p:cNvSpPr txBox="1"/>
            <p:nvPr/>
          </p:nvSpPr>
          <p:spPr>
            <a:xfrm>
              <a:off x="1490821" y="1257300"/>
              <a:ext cx="7881779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5000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Spring Boot : Controller</a:t>
              </a:r>
              <a:endParaRPr lang="ko-KR" altLang="en-US" sz="50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endParaRPr>
            </a:p>
          </p:txBody>
        </p:sp>
        <p:sp>
          <p:nvSpPr>
            <p:cNvPr id="32" name="제목 2">
              <a:extLst>
                <a:ext uri="{FF2B5EF4-FFF2-40B4-BE49-F238E27FC236}">
                  <a16:creationId xmlns:a16="http://schemas.microsoft.com/office/drawing/2014/main" id="{4DE3B836-70BC-427B-9A56-F0C3A1A8E297}"/>
                </a:ext>
              </a:extLst>
            </p:cNvPr>
            <p:cNvSpPr txBox="1"/>
            <p:nvPr/>
          </p:nvSpPr>
          <p:spPr>
            <a:xfrm>
              <a:off x="1469441" y="2095500"/>
              <a:ext cx="4071813" cy="4770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defTabSz="1371600" latinLnBrk="1">
                <a:spcBef>
                  <a:spcPct val="0"/>
                </a:spcBef>
                <a:defRPr/>
              </a:pPr>
              <a:r>
                <a:rPr kumimoji="1" lang="en-US" altLang="ko-KR" sz="25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Arial"/>
                </a:rPr>
                <a:t>Member Controller Class</a:t>
              </a:r>
              <a:endParaRPr kumimoji="1" lang="ko-KR" altLang="en-US" sz="25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Arial"/>
              </a:endParaRPr>
            </a:p>
          </p:txBody>
        </p: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35DDEC2A-A03B-4C26-96A5-22DCDC080C3D}"/>
                </a:ext>
              </a:extLst>
            </p:cNvPr>
            <p:cNvGrpSpPr/>
            <p:nvPr/>
          </p:nvGrpSpPr>
          <p:grpSpPr>
            <a:xfrm>
              <a:off x="1469441" y="508985"/>
              <a:ext cx="15281652" cy="1049240"/>
              <a:chOff x="1469441" y="508985"/>
              <a:chExt cx="15281652" cy="1049240"/>
            </a:xfrm>
          </p:grpSpPr>
          <p:sp>
            <p:nvSpPr>
              <p:cNvPr id="53" name="Object 5">
                <a:extLst>
                  <a:ext uri="{FF2B5EF4-FFF2-40B4-BE49-F238E27FC236}">
                    <a16:creationId xmlns:a16="http://schemas.microsoft.com/office/drawing/2014/main" id="{E4EB75D6-C4E3-4A28-A9F4-A164BF9D3FC7}"/>
                  </a:ext>
                </a:extLst>
              </p:cNvPr>
              <p:cNvSpPr txBox="1"/>
              <p:nvPr/>
            </p:nvSpPr>
            <p:spPr>
              <a:xfrm>
                <a:off x="1469441" y="508985"/>
                <a:ext cx="892759" cy="771345"/>
              </a:xfrm>
              <a:prstGeom prst="rect">
                <a:avLst/>
              </a:prstGeom>
              <a:noFill/>
            </p:spPr>
            <p:txBody>
              <a:bodyPr wrap="square" rtlCol="0" anchor="ctr"/>
              <a:lstStyle/>
              <a:p>
                <a:r>
                  <a:rPr lang="en-US" sz="5500" kern="0" spc="-200" dirty="0">
                    <a:solidFill>
                      <a:srgbClr val="000000"/>
                    </a:solidFill>
                    <a:latin typeface="에스코어 드림 4" pitchFamily="34" charset="0"/>
                    <a:cs typeface="에스코어 드림 4" pitchFamily="34" charset="0"/>
                  </a:rPr>
                  <a:t>04</a:t>
                </a:r>
                <a:endParaRPr lang="en-US" sz="5500" dirty="0"/>
              </a:p>
            </p:txBody>
          </p:sp>
          <p:sp>
            <p:nvSpPr>
              <p:cNvPr id="55" name="Object 8">
                <a:extLst>
                  <a:ext uri="{FF2B5EF4-FFF2-40B4-BE49-F238E27FC236}">
                    <a16:creationId xmlns:a16="http://schemas.microsoft.com/office/drawing/2014/main" id="{B7F3D025-F833-443C-B5D1-036CEA968AD4}"/>
                  </a:ext>
                </a:extLst>
              </p:cNvPr>
              <p:cNvSpPr txBox="1"/>
              <p:nvPr/>
            </p:nvSpPr>
            <p:spPr>
              <a:xfrm>
                <a:off x="10210800" y="632549"/>
                <a:ext cx="6540293" cy="925676"/>
              </a:xfrm>
              <a:prstGeom prst="rect">
                <a:avLst/>
              </a:prstGeom>
              <a:noFill/>
            </p:spPr>
            <p:txBody>
              <a:bodyPr wrap="square" rtlCol="0" anchor="ctr"/>
              <a:lstStyle/>
              <a:p>
                <a:pPr algn="r"/>
                <a:r>
                  <a:rPr lang="ko-KR" altLang="en-US" sz="3500" kern="0" spc="-100" dirty="0">
                    <a:latin typeface="에스코어 드림 2 ExtraLight" panose="020B0203030302020204" pitchFamily="34" charset="-127"/>
                    <a:ea typeface="에스코어 드림 2 ExtraLight" panose="020B0203030302020204" pitchFamily="34" charset="-127"/>
                    <a:cs typeface="에스코어 드림 2" pitchFamily="34" charset="0"/>
                  </a:rPr>
                  <a:t>프로젝트 수행과정</a:t>
                </a:r>
                <a:r>
                  <a:rPr lang="en-US" altLang="ko-KR" sz="3500" kern="0" spc="-100" dirty="0">
                    <a:latin typeface="에스코어 드림 2 ExtraLight" panose="020B0203030302020204" pitchFamily="34" charset="-127"/>
                    <a:ea typeface="에스코어 드림 2 ExtraLight" panose="020B0203030302020204" pitchFamily="34" charset="-127"/>
                    <a:cs typeface="에스코어 드림 2" pitchFamily="34" charset="0"/>
                  </a:rPr>
                  <a:t>/</a:t>
                </a:r>
                <a:r>
                  <a:rPr lang="ko-KR" altLang="en-US" sz="3500" kern="0" spc="-100" dirty="0">
                    <a:latin typeface="에스코어 드림 2 ExtraLight" panose="020B0203030302020204" pitchFamily="34" charset="-127"/>
                    <a:ea typeface="에스코어 드림 2 ExtraLight" panose="020B0203030302020204" pitchFamily="34" charset="-127"/>
                    <a:cs typeface="에스코어 드림 2" pitchFamily="34" charset="0"/>
                  </a:rPr>
                  <a:t>결과</a:t>
                </a:r>
                <a:endParaRPr lang="en-US" altLang="ko-KR" sz="3500" kern="0" spc="-100" dirty="0"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에스코어 드림 2" pitchFamily="34" charset="0"/>
                </a:endParaRPr>
              </a:p>
              <a:p>
                <a:pPr algn="r"/>
                <a:r>
                  <a:rPr lang="en-US" altLang="ko-KR" sz="2500" kern="0" spc="-100" dirty="0">
                    <a:latin typeface="에스코어 드림 2 ExtraLight" panose="020B0203030302020204" pitchFamily="34" charset="-127"/>
                    <a:ea typeface="에스코어 드림 2 ExtraLight" panose="020B0203030302020204" pitchFamily="34" charset="-127"/>
                  </a:rPr>
                  <a:t>- </a:t>
                </a:r>
                <a:r>
                  <a:rPr lang="ko-KR" altLang="en-US" sz="2500" kern="0" spc="-100" dirty="0">
                    <a:latin typeface="에스코어 드림 2 ExtraLight" panose="020B0203030302020204" pitchFamily="34" charset="-127"/>
                    <a:ea typeface="에스코어 드림 2 ExtraLight" panose="020B0203030302020204" pitchFamily="34" charset="-127"/>
                  </a:rPr>
                  <a:t>백엔드</a:t>
                </a:r>
                <a:endParaRPr lang="en-US" altLang="ko-KR" sz="2500" dirty="0"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47187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85668" y="235131"/>
            <a:ext cx="9531777" cy="100168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5909">
                <a:solidFill>
                  <a:schemeClr val="bg1"/>
                </a:solidFill>
                <a:latin typeface="나눔바른고딕"/>
                <a:ea typeface="나눔바른고딕"/>
              </a:rPr>
              <a:t>프로젝트 수행 과정 및 결과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496697" y="434002"/>
            <a:ext cx="675185" cy="6036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323">
                <a:solidFill>
                  <a:schemeClr val="bg1"/>
                </a:solidFill>
                <a:latin typeface="나눔바른고딕"/>
                <a:ea typeface="나눔바른고딕"/>
              </a:rPr>
              <a:t>04</a:t>
            </a:r>
            <a:endParaRPr lang="ko-KR" altLang="en-US" sz="3323">
              <a:solidFill>
                <a:schemeClr val="bg1"/>
              </a:solidFill>
              <a:latin typeface="나눔바른고딕"/>
              <a:ea typeface="나눔바른고딕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BF374BE-FF84-4102-81C8-E07A42103EE4}"/>
              </a:ext>
            </a:extLst>
          </p:cNvPr>
          <p:cNvGrpSpPr/>
          <p:nvPr/>
        </p:nvGrpSpPr>
        <p:grpSpPr>
          <a:xfrm>
            <a:off x="355148" y="2815567"/>
            <a:ext cx="17432152" cy="6823733"/>
            <a:chOff x="355148" y="2460452"/>
            <a:chExt cx="17432152" cy="10817963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B788A0F8-E903-4BBD-8901-87A9BAB0A64B}"/>
                </a:ext>
              </a:extLst>
            </p:cNvPr>
            <p:cNvGrpSpPr/>
            <p:nvPr/>
          </p:nvGrpSpPr>
          <p:grpSpPr>
            <a:xfrm>
              <a:off x="355148" y="3215867"/>
              <a:ext cx="2683299" cy="3229680"/>
              <a:chOff x="355148" y="3215867"/>
              <a:chExt cx="2683299" cy="3229680"/>
            </a:xfrm>
          </p:grpSpPr>
          <p:pic>
            <p:nvPicPr>
              <p:cNvPr id="36" name="그림 35">
                <a:extLst>
                  <a:ext uri="{FF2B5EF4-FFF2-40B4-BE49-F238E27FC236}">
                    <a16:creationId xmlns:a16="http://schemas.microsoft.com/office/drawing/2014/main" id="{179D7675-5ABB-4E47-8848-23EE230301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0186" y="3215867"/>
                <a:ext cx="2452511" cy="2486659"/>
              </a:xfrm>
              <a:prstGeom prst="rect">
                <a:avLst/>
              </a:prstGeom>
            </p:spPr>
          </p:pic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48F58BB-DD93-44E7-8FE7-DD7A33B6EFAB}"/>
                  </a:ext>
                </a:extLst>
              </p:cNvPr>
              <p:cNvSpPr txBox="1"/>
              <p:nvPr/>
            </p:nvSpPr>
            <p:spPr>
              <a:xfrm>
                <a:off x="355148" y="5951810"/>
                <a:ext cx="2683299" cy="4937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5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Log in Form </a:t>
                </a:r>
                <a:r>
                  <a:rPr lang="ko-KR" altLang="en-US" sz="25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제출</a:t>
                </a:r>
              </a:p>
            </p:txBody>
          </p:sp>
        </p:grp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CAE50F08-124F-40B7-AE10-72ED218D0BA4}"/>
                </a:ext>
              </a:extLst>
            </p:cNvPr>
            <p:cNvGrpSpPr/>
            <p:nvPr/>
          </p:nvGrpSpPr>
          <p:grpSpPr>
            <a:xfrm>
              <a:off x="4116568" y="3278856"/>
              <a:ext cx="3067091" cy="3543431"/>
              <a:chOff x="3305906" y="3278856"/>
              <a:chExt cx="3067091" cy="3543431"/>
            </a:xfrm>
          </p:grpSpPr>
          <p:pic>
            <p:nvPicPr>
              <p:cNvPr id="39" name="그림 38">
                <a:extLst>
                  <a:ext uri="{FF2B5EF4-FFF2-40B4-BE49-F238E27FC236}">
                    <a16:creationId xmlns:a16="http://schemas.microsoft.com/office/drawing/2014/main" id="{192402BB-765A-4C4B-A1E6-18B931585C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13197" y="3278856"/>
                <a:ext cx="2452511" cy="2423670"/>
              </a:xfrm>
              <a:prstGeom prst="rect">
                <a:avLst/>
              </a:prstGeom>
            </p:spPr>
          </p:pic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94AFD1E-1C01-4A5C-B686-23B83EBD1DEA}"/>
                  </a:ext>
                </a:extLst>
              </p:cNvPr>
              <p:cNvSpPr txBox="1"/>
              <p:nvPr/>
            </p:nvSpPr>
            <p:spPr>
              <a:xfrm>
                <a:off x="3305906" y="5960513"/>
                <a:ext cx="3067091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5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Mapping “/login”</a:t>
                </a:r>
              </a:p>
              <a:p>
                <a:pPr algn="ctr"/>
                <a:r>
                  <a:rPr lang="en-US" altLang="ko-KR" sz="25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decoding PW</a:t>
                </a:r>
                <a:endParaRPr lang="ko-KR" altLang="en-US" sz="25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endParaRPr>
              </a:p>
            </p:txBody>
          </p:sp>
        </p:grpSp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90B532C3-1DDB-4A0B-B845-9A0AA4CD9716}"/>
                </a:ext>
              </a:extLst>
            </p:cNvPr>
            <p:cNvGrpSpPr/>
            <p:nvPr/>
          </p:nvGrpSpPr>
          <p:grpSpPr>
            <a:xfrm>
              <a:off x="13563600" y="2460452"/>
              <a:ext cx="4223700" cy="4295950"/>
              <a:chOff x="13615153" y="1629253"/>
              <a:chExt cx="4223700" cy="4295950"/>
            </a:xfrm>
          </p:grpSpPr>
          <p:pic>
            <p:nvPicPr>
              <p:cNvPr id="47" name="그림 46">
                <a:extLst>
                  <a:ext uri="{FF2B5EF4-FFF2-40B4-BE49-F238E27FC236}">
                    <a16:creationId xmlns:a16="http://schemas.microsoft.com/office/drawing/2014/main" id="{8E9D1EED-F29D-4D58-90A6-ECF2154BCC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623881" y="2387905"/>
                <a:ext cx="2206246" cy="2423670"/>
              </a:xfrm>
              <a:prstGeom prst="rect">
                <a:avLst/>
              </a:prstGeom>
            </p:spPr>
          </p:pic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5A5CCAC1-6E4C-4C64-B9CD-3425701E69B7}"/>
                  </a:ext>
                </a:extLst>
              </p:cNvPr>
              <p:cNvSpPr txBox="1"/>
              <p:nvPr/>
            </p:nvSpPr>
            <p:spPr>
              <a:xfrm>
                <a:off x="15026923" y="1629253"/>
                <a:ext cx="1400159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5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Service</a:t>
                </a:r>
                <a:endParaRPr lang="ko-KR" altLang="en-US" sz="25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endParaRP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A0C28F96-FC38-403C-A586-D540D716E891}"/>
                  </a:ext>
                </a:extLst>
              </p:cNvPr>
              <p:cNvSpPr txBox="1"/>
              <p:nvPr/>
            </p:nvSpPr>
            <p:spPr>
              <a:xfrm>
                <a:off x="13615153" y="5063429"/>
                <a:ext cx="4223700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500" dirty="0" err="1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findMem</a:t>
                </a:r>
                <a:endParaRPr lang="en-US" altLang="ko-KR" sz="25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endParaRPr>
              </a:p>
              <a:p>
                <a:pPr algn="ctr"/>
                <a:r>
                  <a:rPr lang="en-US" altLang="ko-KR" sz="25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(</a:t>
                </a:r>
                <a:r>
                  <a:rPr lang="en-US" altLang="ko-KR" sz="2500" dirty="0" err="1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memlD</a:t>
                </a:r>
                <a:r>
                  <a:rPr lang="en-US" altLang="ko-KR" sz="25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, </a:t>
                </a:r>
                <a:r>
                  <a:rPr lang="en-US" altLang="ko-KR" sz="2500" dirty="0" err="1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memPW</a:t>
                </a:r>
                <a:r>
                  <a:rPr lang="en-US" altLang="ko-KR" sz="25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, </a:t>
                </a:r>
                <a:r>
                  <a:rPr lang="en-US" altLang="ko-KR" sz="2500" dirty="0" err="1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memIdx</a:t>
                </a:r>
                <a:r>
                  <a:rPr lang="en-US" altLang="ko-KR" sz="25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)</a:t>
                </a:r>
                <a:endParaRPr lang="ko-KR" altLang="en-US" sz="25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endParaRPr>
              </a:p>
            </p:txBody>
          </p:sp>
        </p:grpSp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F519EFFE-E9A9-487E-BB6C-A9C45E047212}"/>
                </a:ext>
              </a:extLst>
            </p:cNvPr>
            <p:cNvGrpSpPr/>
            <p:nvPr/>
          </p:nvGrpSpPr>
          <p:grpSpPr>
            <a:xfrm>
              <a:off x="8261780" y="2460452"/>
              <a:ext cx="4223700" cy="4361834"/>
              <a:chOff x="13615153" y="1644766"/>
              <a:chExt cx="4223700" cy="4280437"/>
            </a:xfrm>
          </p:grpSpPr>
          <p:pic>
            <p:nvPicPr>
              <p:cNvPr id="58" name="그림 57">
                <a:extLst>
                  <a:ext uri="{FF2B5EF4-FFF2-40B4-BE49-F238E27FC236}">
                    <a16:creationId xmlns:a16="http://schemas.microsoft.com/office/drawing/2014/main" id="{2CBF4DD9-04B9-4B8B-9487-B43907F9AA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623881" y="2387905"/>
                <a:ext cx="2206246" cy="2423670"/>
              </a:xfrm>
              <a:prstGeom prst="rect">
                <a:avLst/>
              </a:prstGeom>
            </p:spPr>
          </p:pic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F3333E96-5F79-4F8D-88F7-90388CA2E1EE}"/>
                  </a:ext>
                </a:extLst>
              </p:cNvPr>
              <p:cNvSpPr txBox="1"/>
              <p:nvPr/>
            </p:nvSpPr>
            <p:spPr>
              <a:xfrm>
                <a:off x="15026922" y="1644766"/>
                <a:ext cx="1400159" cy="4770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5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VO</a:t>
                </a:r>
                <a:endParaRPr lang="ko-KR" altLang="en-US" sz="25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endParaRP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02DE0C70-3457-4932-A5B1-013A022A3393}"/>
                  </a:ext>
                </a:extLst>
              </p:cNvPr>
              <p:cNvSpPr txBox="1"/>
              <p:nvPr/>
            </p:nvSpPr>
            <p:spPr>
              <a:xfrm>
                <a:off x="13615153" y="5063429"/>
                <a:ext cx="4223700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5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Member</a:t>
                </a:r>
              </a:p>
              <a:p>
                <a:pPr algn="ctr"/>
                <a:r>
                  <a:rPr lang="en-US" altLang="ko-KR" sz="25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(</a:t>
                </a:r>
                <a:r>
                  <a:rPr lang="en-US" altLang="ko-KR" sz="2500" dirty="0" err="1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memlD</a:t>
                </a:r>
                <a:r>
                  <a:rPr lang="en-US" altLang="ko-KR" sz="25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, </a:t>
                </a:r>
                <a:r>
                  <a:rPr lang="en-US" altLang="ko-KR" sz="2500" dirty="0" err="1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memPW</a:t>
                </a:r>
                <a:r>
                  <a:rPr lang="en-US" altLang="ko-KR" sz="25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, </a:t>
                </a:r>
                <a:r>
                  <a:rPr lang="en-US" altLang="ko-KR" sz="2500" dirty="0" err="1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memIdx</a:t>
                </a:r>
                <a:r>
                  <a:rPr lang="en-US" altLang="ko-KR" sz="25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)</a:t>
                </a:r>
                <a:endParaRPr lang="ko-KR" altLang="en-US" sz="25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endParaRP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2A05C11D-963A-4394-B1EB-5F29D82EC6A4}"/>
                </a:ext>
              </a:extLst>
            </p:cNvPr>
            <p:cNvGrpSpPr/>
            <p:nvPr/>
          </p:nvGrpSpPr>
          <p:grpSpPr>
            <a:xfrm>
              <a:off x="7138438" y="4188225"/>
              <a:ext cx="1146545" cy="502499"/>
              <a:chOff x="7138438" y="4188225"/>
              <a:chExt cx="1146545" cy="502499"/>
            </a:xfrm>
          </p:grpSpPr>
          <p:cxnSp>
            <p:nvCxnSpPr>
              <p:cNvPr id="62" name="직선 화살표 연결선 61">
                <a:extLst>
                  <a:ext uri="{FF2B5EF4-FFF2-40B4-BE49-F238E27FC236}">
                    <a16:creationId xmlns:a16="http://schemas.microsoft.com/office/drawing/2014/main" id="{97E18FFD-1D12-4483-90EC-B607A7DAC384}"/>
                  </a:ext>
                </a:extLst>
              </p:cNvPr>
              <p:cNvCxnSpPr/>
              <p:nvPr/>
            </p:nvCxnSpPr>
            <p:spPr>
              <a:xfrm flipV="1">
                <a:off x="7183659" y="4188225"/>
                <a:ext cx="1101324" cy="7937"/>
              </a:xfrm>
              <a:prstGeom prst="straightConnector1">
                <a:avLst/>
              </a:prstGeom>
              <a:noFill/>
              <a:ln w="76200" cap="flat" cmpd="sng" algn="ctr">
                <a:solidFill>
                  <a:schemeClr val="tx1"/>
                </a:solidFill>
                <a:prstDash val="solid"/>
                <a:miter/>
                <a:tailEnd type="arrow"/>
              </a:ln>
            </p:spPr>
          </p:cxnSp>
          <p:cxnSp>
            <p:nvCxnSpPr>
              <p:cNvPr id="63" name="직선 화살표 연결선 62">
                <a:extLst>
                  <a:ext uri="{FF2B5EF4-FFF2-40B4-BE49-F238E27FC236}">
                    <a16:creationId xmlns:a16="http://schemas.microsoft.com/office/drawing/2014/main" id="{41172B77-B2DD-4E43-B153-1CEE63584C03}"/>
                  </a:ext>
                </a:extLst>
              </p:cNvPr>
              <p:cNvCxnSpPr/>
              <p:nvPr/>
            </p:nvCxnSpPr>
            <p:spPr>
              <a:xfrm rot="10800000">
                <a:off x="7138438" y="4690724"/>
                <a:ext cx="1146545" cy="0"/>
              </a:xfrm>
              <a:prstGeom prst="straightConnector1">
                <a:avLst/>
              </a:prstGeom>
              <a:noFill/>
              <a:ln w="76200" cap="flat" cmpd="sng" algn="ctr">
                <a:solidFill>
                  <a:schemeClr val="tx1"/>
                </a:solidFill>
                <a:prstDash val="solid"/>
                <a:miter/>
                <a:tailEnd type="arrow"/>
              </a:ln>
            </p:spPr>
          </p:cxnSp>
        </p:grpSp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EC896209-AAF2-4579-891D-EADD5741B6EB}"/>
                </a:ext>
              </a:extLst>
            </p:cNvPr>
            <p:cNvGrpSpPr/>
            <p:nvPr/>
          </p:nvGrpSpPr>
          <p:grpSpPr>
            <a:xfrm>
              <a:off x="12552835" y="4188225"/>
              <a:ext cx="1146545" cy="502499"/>
              <a:chOff x="7138438" y="4188225"/>
              <a:chExt cx="1146545" cy="502499"/>
            </a:xfrm>
          </p:grpSpPr>
          <p:cxnSp>
            <p:nvCxnSpPr>
              <p:cNvPr id="65" name="직선 화살표 연결선 64">
                <a:extLst>
                  <a:ext uri="{FF2B5EF4-FFF2-40B4-BE49-F238E27FC236}">
                    <a16:creationId xmlns:a16="http://schemas.microsoft.com/office/drawing/2014/main" id="{C79E7C29-3379-4571-B25A-DC68681CA4C3}"/>
                  </a:ext>
                </a:extLst>
              </p:cNvPr>
              <p:cNvCxnSpPr/>
              <p:nvPr/>
            </p:nvCxnSpPr>
            <p:spPr>
              <a:xfrm flipV="1">
                <a:off x="7183659" y="4188225"/>
                <a:ext cx="1101324" cy="7937"/>
              </a:xfrm>
              <a:prstGeom prst="straightConnector1">
                <a:avLst/>
              </a:prstGeom>
              <a:noFill/>
              <a:ln w="76200" cap="flat" cmpd="sng" algn="ctr">
                <a:solidFill>
                  <a:schemeClr val="tx1"/>
                </a:solidFill>
                <a:prstDash val="solid"/>
                <a:miter/>
                <a:tailEnd type="arrow"/>
              </a:ln>
            </p:spPr>
          </p:cxnSp>
          <p:cxnSp>
            <p:nvCxnSpPr>
              <p:cNvPr id="66" name="직선 화살표 연결선 65">
                <a:extLst>
                  <a:ext uri="{FF2B5EF4-FFF2-40B4-BE49-F238E27FC236}">
                    <a16:creationId xmlns:a16="http://schemas.microsoft.com/office/drawing/2014/main" id="{DCC5D9C3-1A39-496E-9ACC-6BC33A9C4FAA}"/>
                  </a:ext>
                </a:extLst>
              </p:cNvPr>
              <p:cNvCxnSpPr/>
              <p:nvPr/>
            </p:nvCxnSpPr>
            <p:spPr>
              <a:xfrm rot="10800000">
                <a:off x="7138438" y="4690724"/>
                <a:ext cx="1146545" cy="0"/>
              </a:xfrm>
              <a:prstGeom prst="straightConnector1">
                <a:avLst/>
              </a:prstGeom>
              <a:noFill/>
              <a:ln w="76200" cap="flat" cmpd="sng" algn="ctr">
                <a:solidFill>
                  <a:schemeClr val="tx1"/>
                </a:solidFill>
                <a:prstDash val="solid"/>
                <a:miter/>
                <a:tailEnd type="arrow"/>
              </a:ln>
            </p:spPr>
          </p:cxnSp>
        </p:grpSp>
        <p:cxnSp>
          <p:nvCxnSpPr>
            <p:cNvPr id="67" name="직선 화살표 연결선 66">
              <a:extLst>
                <a:ext uri="{FF2B5EF4-FFF2-40B4-BE49-F238E27FC236}">
                  <a16:creationId xmlns:a16="http://schemas.microsoft.com/office/drawing/2014/main" id="{D033998F-64BD-4C30-9033-4B4AE4628957}"/>
                </a:ext>
              </a:extLst>
            </p:cNvPr>
            <p:cNvCxnSpPr/>
            <p:nvPr/>
          </p:nvCxnSpPr>
          <p:spPr>
            <a:xfrm flipV="1">
              <a:off x="3102616" y="4168030"/>
              <a:ext cx="1101324" cy="7937"/>
            </a:xfrm>
            <a:prstGeom prst="straightConnector1">
              <a:avLst/>
            </a:prstGeom>
            <a:noFill/>
            <a:ln w="76200" cap="flat" cmpd="sng" algn="ctr">
              <a:solidFill>
                <a:schemeClr val="tx1"/>
              </a:solidFill>
              <a:prstDash val="solid"/>
              <a:miter/>
              <a:tailEnd type="arrow"/>
            </a:ln>
          </p:spPr>
        </p:cxn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FF8087D5-4C8B-4FF7-90CD-03647AC7E1BD}"/>
                </a:ext>
              </a:extLst>
            </p:cNvPr>
            <p:cNvGrpSpPr/>
            <p:nvPr/>
          </p:nvGrpSpPr>
          <p:grpSpPr>
            <a:xfrm>
              <a:off x="15453149" y="7359059"/>
              <a:ext cx="485453" cy="1208030"/>
              <a:chOff x="15242228" y="8311163"/>
              <a:chExt cx="485453" cy="1208030"/>
            </a:xfrm>
          </p:grpSpPr>
          <p:cxnSp>
            <p:nvCxnSpPr>
              <p:cNvPr id="78" name="직선 화살표 연결선 77">
                <a:extLst>
                  <a:ext uri="{FF2B5EF4-FFF2-40B4-BE49-F238E27FC236}">
                    <a16:creationId xmlns:a16="http://schemas.microsoft.com/office/drawing/2014/main" id="{B19422F4-4FC6-4678-A6A7-1A661A9672F3}"/>
                  </a:ext>
                </a:extLst>
              </p:cNvPr>
              <p:cNvCxnSpPr/>
              <p:nvPr/>
            </p:nvCxnSpPr>
            <p:spPr>
              <a:xfrm rot="5400000">
                <a:off x="15165196" y="8956708"/>
                <a:ext cx="1123645" cy="1325"/>
              </a:xfrm>
              <a:prstGeom prst="straightConnector1">
                <a:avLst/>
              </a:prstGeom>
              <a:noFill/>
              <a:ln w="76200" cap="flat" cmpd="sng" algn="ctr">
                <a:solidFill>
                  <a:schemeClr val="tx1"/>
                </a:solidFill>
                <a:prstDash val="solid"/>
                <a:miter/>
                <a:tailEnd type="arrow"/>
              </a:ln>
            </p:spPr>
          </p:cxnSp>
          <p:cxnSp>
            <p:nvCxnSpPr>
              <p:cNvPr id="79" name="직선 화살표 연결선 78">
                <a:extLst>
                  <a:ext uri="{FF2B5EF4-FFF2-40B4-BE49-F238E27FC236}">
                    <a16:creationId xmlns:a16="http://schemas.microsoft.com/office/drawing/2014/main" id="{16A9C922-9C59-47F1-BB32-DE7D417D7712}"/>
                  </a:ext>
                </a:extLst>
              </p:cNvPr>
              <p:cNvCxnSpPr/>
              <p:nvPr/>
            </p:nvCxnSpPr>
            <p:spPr>
              <a:xfrm rot="5400000" flipH="1" flipV="1">
                <a:off x="14701345" y="8852046"/>
                <a:ext cx="1081769" cy="3"/>
              </a:xfrm>
              <a:prstGeom prst="straightConnector1">
                <a:avLst/>
              </a:prstGeom>
              <a:noFill/>
              <a:ln w="76200" cap="flat" cmpd="sng" algn="ctr">
                <a:solidFill>
                  <a:schemeClr val="tx1"/>
                </a:solidFill>
                <a:prstDash val="solid"/>
                <a:miter/>
                <a:tailEnd type="arrow"/>
              </a:ln>
            </p:spPr>
          </p:cxnSp>
        </p:grp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73890692-602E-4E29-B657-387D084A0FCD}"/>
                </a:ext>
              </a:extLst>
            </p:cNvPr>
            <p:cNvGrpSpPr/>
            <p:nvPr/>
          </p:nvGrpSpPr>
          <p:grpSpPr>
            <a:xfrm>
              <a:off x="13563600" y="8694053"/>
              <a:ext cx="4223700" cy="4221953"/>
              <a:chOff x="13615153" y="2698311"/>
              <a:chExt cx="4223700" cy="4221953"/>
            </a:xfrm>
          </p:grpSpPr>
          <p:pic>
            <p:nvPicPr>
              <p:cNvPr id="81" name="그림 80">
                <a:extLst>
                  <a:ext uri="{FF2B5EF4-FFF2-40B4-BE49-F238E27FC236}">
                    <a16:creationId xmlns:a16="http://schemas.microsoft.com/office/drawing/2014/main" id="{47C77746-F61B-41DA-867B-492E8BD48C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623881" y="3409365"/>
                <a:ext cx="2206246" cy="2423670"/>
              </a:xfrm>
              <a:prstGeom prst="rect">
                <a:avLst/>
              </a:prstGeom>
            </p:spPr>
          </p:pic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6B197D67-801C-4A54-BE0B-9083968B11A1}"/>
                  </a:ext>
                </a:extLst>
              </p:cNvPr>
              <p:cNvSpPr txBox="1"/>
              <p:nvPr/>
            </p:nvSpPr>
            <p:spPr>
              <a:xfrm>
                <a:off x="15026924" y="2698311"/>
                <a:ext cx="1400159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5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Mapper</a:t>
                </a:r>
                <a:endParaRPr lang="ko-KR" altLang="en-US" sz="25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endParaRPr>
              </a:p>
            </p:txBody>
          </p: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00D5F79E-5C36-4263-831D-5025B0D5BAB9}"/>
                  </a:ext>
                </a:extLst>
              </p:cNvPr>
              <p:cNvSpPr txBox="1"/>
              <p:nvPr/>
            </p:nvSpPr>
            <p:spPr>
              <a:xfrm>
                <a:off x="13615153" y="6058490"/>
                <a:ext cx="4223700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500" dirty="0" err="1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findMem</a:t>
                </a:r>
                <a:endParaRPr lang="en-US" altLang="ko-KR" sz="25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endParaRPr>
              </a:p>
              <a:p>
                <a:pPr algn="ctr"/>
                <a:r>
                  <a:rPr lang="en-US" altLang="ko-KR" sz="25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(</a:t>
                </a:r>
                <a:r>
                  <a:rPr lang="en-US" altLang="ko-KR" sz="2500" dirty="0" err="1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memlD</a:t>
                </a:r>
                <a:r>
                  <a:rPr lang="en-US" altLang="ko-KR" sz="25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, </a:t>
                </a:r>
                <a:r>
                  <a:rPr lang="en-US" altLang="ko-KR" sz="2500" dirty="0" err="1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memPW</a:t>
                </a:r>
                <a:r>
                  <a:rPr lang="en-US" altLang="ko-KR" sz="25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, </a:t>
                </a:r>
                <a:r>
                  <a:rPr lang="en-US" altLang="ko-KR" sz="2500" dirty="0" err="1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memIdx</a:t>
                </a:r>
                <a:r>
                  <a:rPr lang="en-US" altLang="ko-KR" sz="25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)</a:t>
                </a:r>
                <a:endParaRPr lang="ko-KR" altLang="en-US" sz="25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endParaRPr>
              </a:p>
            </p:txBody>
          </p:sp>
        </p:grpSp>
        <p:grpSp>
          <p:nvGrpSpPr>
            <p:cNvPr id="84" name="그룹 83">
              <a:extLst>
                <a:ext uri="{FF2B5EF4-FFF2-40B4-BE49-F238E27FC236}">
                  <a16:creationId xmlns:a16="http://schemas.microsoft.com/office/drawing/2014/main" id="{A863BE59-2333-4336-BF64-A3F6B6952166}"/>
                </a:ext>
              </a:extLst>
            </p:cNvPr>
            <p:cNvGrpSpPr/>
            <p:nvPr/>
          </p:nvGrpSpPr>
          <p:grpSpPr>
            <a:xfrm>
              <a:off x="12567576" y="9526694"/>
              <a:ext cx="1146545" cy="502499"/>
              <a:chOff x="7138438" y="4188225"/>
              <a:chExt cx="1146545" cy="502499"/>
            </a:xfrm>
          </p:grpSpPr>
          <p:cxnSp>
            <p:nvCxnSpPr>
              <p:cNvPr id="85" name="직선 화살표 연결선 84">
                <a:extLst>
                  <a:ext uri="{FF2B5EF4-FFF2-40B4-BE49-F238E27FC236}">
                    <a16:creationId xmlns:a16="http://schemas.microsoft.com/office/drawing/2014/main" id="{83B515B8-95C3-411E-95BD-659305ED1CB2}"/>
                  </a:ext>
                </a:extLst>
              </p:cNvPr>
              <p:cNvCxnSpPr/>
              <p:nvPr/>
            </p:nvCxnSpPr>
            <p:spPr>
              <a:xfrm flipV="1">
                <a:off x="7183659" y="4188225"/>
                <a:ext cx="1101324" cy="7937"/>
              </a:xfrm>
              <a:prstGeom prst="straightConnector1">
                <a:avLst/>
              </a:prstGeom>
              <a:noFill/>
              <a:ln w="76200" cap="flat" cmpd="sng" algn="ctr">
                <a:solidFill>
                  <a:schemeClr val="tx1"/>
                </a:solidFill>
                <a:prstDash val="solid"/>
                <a:miter/>
                <a:tailEnd type="arrow"/>
              </a:ln>
            </p:spPr>
          </p:cxnSp>
          <p:cxnSp>
            <p:nvCxnSpPr>
              <p:cNvPr id="86" name="직선 화살표 연결선 85">
                <a:extLst>
                  <a:ext uri="{FF2B5EF4-FFF2-40B4-BE49-F238E27FC236}">
                    <a16:creationId xmlns:a16="http://schemas.microsoft.com/office/drawing/2014/main" id="{AB0FFAC6-AD3F-4A31-BB6F-2B6934267F51}"/>
                  </a:ext>
                </a:extLst>
              </p:cNvPr>
              <p:cNvCxnSpPr/>
              <p:nvPr/>
            </p:nvCxnSpPr>
            <p:spPr>
              <a:xfrm rot="10800000">
                <a:off x="7138438" y="4690724"/>
                <a:ext cx="1146545" cy="0"/>
              </a:xfrm>
              <a:prstGeom prst="straightConnector1">
                <a:avLst/>
              </a:prstGeom>
              <a:noFill/>
              <a:ln w="76200" cap="flat" cmpd="sng" algn="ctr">
                <a:solidFill>
                  <a:schemeClr val="tx1"/>
                </a:solidFill>
                <a:prstDash val="solid"/>
                <a:miter/>
                <a:tailEnd type="arrow"/>
              </a:ln>
            </p:spPr>
          </p:cxnSp>
        </p:grpSp>
        <p:pic>
          <p:nvPicPr>
            <p:cNvPr id="87" name="그림 86">
              <a:extLst>
                <a:ext uri="{FF2B5EF4-FFF2-40B4-BE49-F238E27FC236}">
                  <a16:creationId xmlns:a16="http://schemas.microsoft.com/office/drawing/2014/main" id="{A14AB521-3E9C-4FFC-869F-195B9CE72C5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43999" y="8921898"/>
              <a:ext cx="2332747" cy="2423666"/>
            </a:xfrm>
            <a:prstGeom prst="rect">
              <a:avLst/>
            </a:prstGeom>
          </p:spPr>
        </p:pic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C19D0065-723A-4EDE-AA62-BF935904CF3E}"/>
                </a:ext>
              </a:extLst>
            </p:cNvPr>
            <p:cNvSpPr txBox="1"/>
            <p:nvPr/>
          </p:nvSpPr>
          <p:spPr>
            <a:xfrm>
              <a:off x="8523024" y="11587171"/>
              <a:ext cx="3701211" cy="4270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5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Member table</a:t>
              </a:r>
              <a:r>
                <a:rPr lang="ko-KR" altLang="en-US" sz="25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에서 검사</a:t>
              </a:r>
            </a:p>
          </p:txBody>
        </p:sp>
        <p:pic>
          <p:nvPicPr>
            <p:cNvPr id="89" name="그림 88">
              <a:extLst>
                <a:ext uri="{FF2B5EF4-FFF2-40B4-BE49-F238E27FC236}">
                  <a16:creationId xmlns:a16="http://schemas.microsoft.com/office/drawing/2014/main" id="{9F071CB0-8068-4DB4-BA5E-76B1559B197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41558" y="9163504"/>
              <a:ext cx="2452510" cy="2423666"/>
            </a:xfrm>
            <a:prstGeom prst="rect">
              <a:avLst/>
            </a:prstGeom>
          </p:spPr>
        </p:pic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C6D6B73B-C731-4278-9E70-32B90AD35D2B}"/>
                </a:ext>
              </a:extLst>
            </p:cNvPr>
            <p:cNvSpPr txBox="1"/>
            <p:nvPr/>
          </p:nvSpPr>
          <p:spPr>
            <a:xfrm>
              <a:off x="1981200" y="11647199"/>
              <a:ext cx="350618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500" dirty="0">
                  <a:solidFill>
                    <a:srgbClr val="00B0F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성공</a:t>
              </a:r>
              <a:r>
                <a:rPr lang="ko-KR" altLang="en-US" sz="25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</a:t>
              </a:r>
              <a:r>
                <a:rPr lang="ko-KR" altLang="en-US" sz="2500" dirty="0">
                  <a:solidFill>
                    <a:srgbClr val="00B0F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시</a:t>
              </a:r>
              <a:endParaRPr lang="en-US" altLang="ko-KR" sz="2500" dirty="0">
                <a:solidFill>
                  <a:srgbClr val="00B0F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pPr algn="ctr"/>
              <a:r>
                <a:rPr lang="en-US" altLang="ko-KR" sz="25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View</a:t>
              </a:r>
            </a:p>
            <a:p>
              <a:pPr algn="ctr"/>
              <a:r>
                <a:rPr lang="en-US" altLang="ko-KR" sz="25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Session </a:t>
              </a:r>
              <a:r>
                <a:rPr lang="ko-KR" altLang="en-US" sz="25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등록 및</a:t>
              </a:r>
              <a:endParaRPr lang="en-US" altLang="ko-KR" sz="25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pPr algn="ctr"/>
              <a:r>
                <a:rPr lang="en-US" altLang="ko-KR" sz="25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Redirect: /index.html</a:t>
              </a:r>
              <a:endParaRPr lang="ko-KR" altLang="en-US" sz="25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8608974F-B152-42CD-AAD1-953992AF8F73}"/>
                </a:ext>
              </a:extLst>
            </p:cNvPr>
            <p:cNvGrpSpPr/>
            <p:nvPr/>
          </p:nvGrpSpPr>
          <p:grpSpPr>
            <a:xfrm>
              <a:off x="5524266" y="7685051"/>
              <a:ext cx="1856869" cy="1123646"/>
              <a:chOff x="5818131" y="7695260"/>
              <a:chExt cx="1856869" cy="1123646"/>
            </a:xfrm>
          </p:grpSpPr>
          <p:cxnSp>
            <p:nvCxnSpPr>
              <p:cNvPr id="92" name="직선 화살표 연결선 91">
                <a:extLst>
                  <a:ext uri="{FF2B5EF4-FFF2-40B4-BE49-F238E27FC236}">
                    <a16:creationId xmlns:a16="http://schemas.microsoft.com/office/drawing/2014/main" id="{20B2F7B3-3725-4CF0-97B2-2A601854E44E}"/>
                  </a:ext>
                </a:extLst>
              </p:cNvPr>
              <p:cNvCxnSpPr/>
              <p:nvPr/>
            </p:nvCxnSpPr>
            <p:spPr>
              <a:xfrm rot="5400000">
                <a:off x="5256971" y="8256420"/>
                <a:ext cx="1123646" cy="1325"/>
              </a:xfrm>
              <a:prstGeom prst="straightConnector1">
                <a:avLst/>
              </a:prstGeom>
              <a:noFill/>
              <a:ln w="76200" cap="flat" cmpd="sng" algn="ctr">
                <a:solidFill>
                  <a:schemeClr val="tx1"/>
                </a:solidFill>
                <a:prstDash val="solid"/>
                <a:miter/>
                <a:tailEnd type="arrow"/>
              </a:ln>
            </p:spPr>
          </p:cxnSp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457245AB-1D7C-4F75-B868-AA52CF71D295}"/>
                  </a:ext>
                </a:extLst>
              </p:cNvPr>
              <p:cNvSpPr txBox="1"/>
              <p:nvPr/>
            </p:nvSpPr>
            <p:spPr>
              <a:xfrm>
                <a:off x="5967309" y="7858639"/>
                <a:ext cx="1707691" cy="4770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2500" b="1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성공</a:t>
                </a:r>
                <a:r>
                  <a:rPr lang="en-US" altLang="ko-KR" sz="2500" b="1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/</a:t>
                </a:r>
                <a:r>
                  <a:rPr lang="ko-KR" altLang="en-US" sz="2500" b="1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실패</a:t>
                </a:r>
              </a:p>
            </p:txBody>
          </p:sp>
        </p:grp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8A9DDC58-C0FA-41B6-8C17-9B6416F4F6C6}"/>
                </a:ext>
              </a:extLst>
            </p:cNvPr>
            <p:cNvSpPr txBox="1"/>
            <p:nvPr/>
          </p:nvSpPr>
          <p:spPr>
            <a:xfrm>
              <a:off x="5334000" y="11669510"/>
              <a:ext cx="3506182" cy="12464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500" dirty="0">
                  <a:solidFill>
                    <a:srgbClr val="FF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실패 시</a:t>
              </a:r>
              <a:endParaRPr lang="en-US" altLang="ko-KR" sz="25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pPr algn="ctr"/>
              <a:r>
                <a:rPr lang="en-US" altLang="ko-KR" sz="25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View</a:t>
              </a:r>
            </a:p>
            <a:p>
              <a:pPr algn="ctr"/>
              <a:r>
                <a:rPr lang="en-US" altLang="ko-KR" sz="25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Redirect: /login.html</a:t>
              </a:r>
              <a:endParaRPr lang="ko-KR" altLang="en-US" sz="25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6066DCD3-8347-40D0-AF13-BA1F7F3FD0E6}"/>
              </a:ext>
            </a:extLst>
          </p:cNvPr>
          <p:cNvGrpSpPr/>
          <p:nvPr/>
        </p:nvGrpSpPr>
        <p:grpSpPr>
          <a:xfrm>
            <a:off x="1469441" y="508985"/>
            <a:ext cx="15281652" cy="2063569"/>
            <a:chOff x="1469441" y="508985"/>
            <a:chExt cx="15281652" cy="2063569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240E46DE-1CFE-4E36-9B75-58923B3590F2}"/>
                </a:ext>
              </a:extLst>
            </p:cNvPr>
            <p:cNvSpPr txBox="1"/>
            <p:nvPr/>
          </p:nvSpPr>
          <p:spPr>
            <a:xfrm>
              <a:off x="1490821" y="1257300"/>
              <a:ext cx="7881779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5000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Spring Boot : Controller</a:t>
              </a:r>
              <a:endParaRPr lang="ko-KR" altLang="en-US" sz="50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endParaRPr>
            </a:p>
          </p:txBody>
        </p:sp>
        <p:sp>
          <p:nvSpPr>
            <p:cNvPr id="53" name="제목 2">
              <a:extLst>
                <a:ext uri="{FF2B5EF4-FFF2-40B4-BE49-F238E27FC236}">
                  <a16:creationId xmlns:a16="http://schemas.microsoft.com/office/drawing/2014/main" id="{5A7CCEE1-0678-430E-9426-E0F17EBCC03A}"/>
                </a:ext>
              </a:extLst>
            </p:cNvPr>
            <p:cNvSpPr txBox="1"/>
            <p:nvPr/>
          </p:nvSpPr>
          <p:spPr>
            <a:xfrm>
              <a:off x="1469441" y="2095500"/>
              <a:ext cx="4071813" cy="4770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defTabSz="1371600" latinLnBrk="1">
                <a:spcBef>
                  <a:spcPct val="0"/>
                </a:spcBef>
                <a:defRPr/>
              </a:pPr>
              <a:r>
                <a:rPr kumimoji="1" lang="en-US" altLang="ko-KR" sz="25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Arial"/>
                </a:rPr>
                <a:t>Member Controller Class</a:t>
              </a:r>
              <a:endParaRPr kumimoji="1" lang="ko-KR" altLang="en-US" sz="25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Arial"/>
              </a:endParaRPr>
            </a:p>
          </p:txBody>
        </p:sp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DA45BCF8-B6E2-421B-BAB7-6784D53EED54}"/>
                </a:ext>
              </a:extLst>
            </p:cNvPr>
            <p:cNvGrpSpPr/>
            <p:nvPr/>
          </p:nvGrpSpPr>
          <p:grpSpPr>
            <a:xfrm>
              <a:off x="1469441" y="508985"/>
              <a:ext cx="15281652" cy="1049240"/>
              <a:chOff x="1469441" y="508985"/>
              <a:chExt cx="15281652" cy="1049240"/>
            </a:xfrm>
          </p:grpSpPr>
          <p:sp>
            <p:nvSpPr>
              <p:cNvPr id="56" name="Object 5">
                <a:extLst>
                  <a:ext uri="{FF2B5EF4-FFF2-40B4-BE49-F238E27FC236}">
                    <a16:creationId xmlns:a16="http://schemas.microsoft.com/office/drawing/2014/main" id="{6DC4517C-00A8-41D0-8037-1C0AA1513325}"/>
                  </a:ext>
                </a:extLst>
              </p:cNvPr>
              <p:cNvSpPr txBox="1"/>
              <p:nvPr/>
            </p:nvSpPr>
            <p:spPr>
              <a:xfrm>
                <a:off x="1469441" y="508985"/>
                <a:ext cx="892759" cy="771345"/>
              </a:xfrm>
              <a:prstGeom prst="rect">
                <a:avLst/>
              </a:prstGeom>
              <a:noFill/>
            </p:spPr>
            <p:txBody>
              <a:bodyPr wrap="square" rtlCol="0" anchor="ctr"/>
              <a:lstStyle/>
              <a:p>
                <a:r>
                  <a:rPr lang="en-US" sz="5500" kern="0" spc="-200" dirty="0">
                    <a:solidFill>
                      <a:srgbClr val="000000"/>
                    </a:solidFill>
                    <a:latin typeface="에스코어 드림 4" pitchFamily="34" charset="0"/>
                    <a:cs typeface="에스코어 드림 4" pitchFamily="34" charset="0"/>
                  </a:rPr>
                  <a:t>04</a:t>
                </a:r>
                <a:endParaRPr lang="en-US" sz="5500" dirty="0"/>
              </a:p>
            </p:txBody>
          </p:sp>
          <p:sp>
            <p:nvSpPr>
              <p:cNvPr id="57" name="Object 8">
                <a:extLst>
                  <a:ext uri="{FF2B5EF4-FFF2-40B4-BE49-F238E27FC236}">
                    <a16:creationId xmlns:a16="http://schemas.microsoft.com/office/drawing/2014/main" id="{02DB1994-4925-4A90-AF56-C43D7A3C6159}"/>
                  </a:ext>
                </a:extLst>
              </p:cNvPr>
              <p:cNvSpPr txBox="1"/>
              <p:nvPr/>
            </p:nvSpPr>
            <p:spPr>
              <a:xfrm>
                <a:off x="10210800" y="632549"/>
                <a:ext cx="6540293" cy="925676"/>
              </a:xfrm>
              <a:prstGeom prst="rect">
                <a:avLst/>
              </a:prstGeom>
              <a:noFill/>
            </p:spPr>
            <p:txBody>
              <a:bodyPr wrap="square" rtlCol="0" anchor="ctr"/>
              <a:lstStyle/>
              <a:p>
                <a:pPr algn="r"/>
                <a:r>
                  <a:rPr lang="ko-KR" altLang="en-US" sz="3500" kern="0" spc="-100" dirty="0">
                    <a:latin typeface="에스코어 드림 2 ExtraLight" panose="020B0203030302020204" pitchFamily="34" charset="-127"/>
                    <a:ea typeface="에스코어 드림 2 ExtraLight" panose="020B0203030302020204" pitchFamily="34" charset="-127"/>
                    <a:cs typeface="에스코어 드림 2" pitchFamily="34" charset="0"/>
                  </a:rPr>
                  <a:t>프로젝트 수행과정</a:t>
                </a:r>
                <a:r>
                  <a:rPr lang="en-US" altLang="ko-KR" sz="3500" kern="0" spc="-100" dirty="0">
                    <a:latin typeface="에스코어 드림 2 ExtraLight" panose="020B0203030302020204" pitchFamily="34" charset="-127"/>
                    <a:ea typeface="에스코어 드림 2 ExtraLight" panose="020B0203030302020204" pitchFamily="34" charset="-127"/>
                    <a:cs typeface="에스코어 드림 2" pitchFamily="34" charset="0"/>
                  </a:rPr>
                  <a:t>/</a:t>
                </a:r>
                <a:r>
                  <a:rPr lang="ko-KR" altLang="en-US" sz="3500" kern="0" spc="-100" dirty="0">
                    <a:latin typeface="에스코어 드림 2 ExtraLight" panose="020B0203030302020204" pitchFamily="34" charset="-127"/>
                    <a:ea typeface="에스코어 드림 2 ExtraLight" panose="020B0203030302020204" pitchFamily="34" charset="-127"/>
                    <a:cs typeface="에스코어 드림 2" pitchFamily="34" charset="0"/>
                  </a:rPr>
                  <a:t>결과</a:t>
                </a:r>
                <a:endParaRPr lang="en-US" altLang="ko-KR" sz="3500" kern="0" spc="-100" dirty="0"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에스코어 드림 2" pitchFamily="34" charset="0"/>
                </a:endParaRPr>
              </a:p>
              <a:p>
                <a:pPr algn="r"/>
                <a:r>
                  <a:rPr lang="en-US" altLang="ko-KR" sz="2500" kern="0" spc="-100" dirty="0">
                    <a:latin typeface="에스코어 드림 2 ExtraLight" panose="020B0203030302020204" pitchFamily="34" charset="-127"/>
                    <a:ea typeface="에스코어 드림 2 ExtraLight" panose="020B0203030302020204" pitchFamily="34" charset="-127"/>
                  </a:rPr>
                  <a:t>- </a:t>
                </a:r>
                <a:r>
                  <a:rPr lang="ko-KR" altLang="en-US" sz="2500" kern="0" spc="-100" dirty="0">
                    <a:latin typeface="에스코어 드림 2 ExtraLight" panose="020B0203030302020204" pitchFamily="34" charset="-127"/>
                    <a:ea typeface="에스코어 드림 2 ExtraLight" panose="020B0203030302020204" pitchFamily="34" charset="-127"/>
                  </a:rPr>
                  <a:t>백엔드</a:t>
                </a:r>
                <a:endParaRPr lang="en-US" altLang="ko-KR" sz="2500" dirty="0"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78888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6B96DCCE-1327-4E56-9303-DA319F31CC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5003" y="1597961"/>
            <a:ext cx="15137994" cy="7824953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89D03BD6-0E77-444F-90BB-FD5F1093F305}"/>
              </a:ext>
            </a:extLst>
          </p:cNvPr>
          <p:cNvGrpSpPr/>
          <p:nvPr/>
        </p:nvGrpSpPr>
        <p:grpSpPr>
          <a:xfrm>
            <a:off x="1469518" y="604289"/>
            <a:ext cx="15294545" cy="900715"/>
            <a:chOff x="1469441" y="508985"/>
            <a:chExt cx="15294545" cy="900715"/>
          </a:xfrm>
        </p:grpSpPr>
        <p:sp>
          <p:nvSpPr>
            <p:cNvPr id="13" name="Object 5">
              <a:extLst>
                <a:ext uri="{FF2B5EF4-FFF2-40B4-BE49-F238E27FC236}">
                  <a16:creationId xmlns:a16="http://schemas.microsoft.com/office/drawing/2014/main" id="{74B0FD71-ED50-4038-9887-6ABE665552E9}"/>
                </a:ext>
              </a:extLst>
            </p:cNvPr>
            <p:cNvSpPr txBox="1"/>
            <p:nvPr/>
          </p:nvSpPr>
          <p:spPr>
            <a:xfrm>
              <a:off x="1469441" y="508985"/>
              <a:ext cx="892759" cy="771345"/>
            </a:xfrm>
            <a:prstGeom prst="rect">
              <a:avLst/>
            </a:prstGeom>
            <a:noFill/>
          </p:spPr>
          <p:txBody>
            <a:bodyPr wrap="square" rtlCol="0" anchor="ctr"/>
            <a:lstStyle/>
            <a:p>
              <a:r>
                <a:rPr lang="en-US" sz="5500" kern="0" spc="-200" dirty="0">
                  <a:solidFill>
                    <a:schemeClr val="bg1"/>
                  </a:solidFill>
                  <a:latin typeface="에스코어 드림 4" pitchFamily="34" charset="0"/>
                  <a:cs typeface="에스코어 드림 4" pitchFamily="34" charset="0"/>
                </a:rPr>
                <a:t>04</a:t>
              </a:r>
              <a:endParaRPr lang="en-US" sz="5500" dirty="0">
                <a:solidFill>
                  <a:schemeClr val="bg1"/>
                </a:solidFill>
              </a:endParaRPr>
            </a:p>
          </p:txBody>
        </p:sp>
        <p:sp>
          <p:nvSpPr>
            <p:cNvPr id="14" name="Object 8">
              <a:extLst>
                <a:ext uri="{FF2B5EF4-FFF2-40B4-BE49-F238E27FC236}">
                  <a16:creationId xmlns:a16="http://schemas.microsoft.com/office/drawing/2014/main" id="{6ACAFB64-00D0-46DB-A079-41EC19BC812C}"/>
                </a:ext>
              </a:extLst>
            </p:cNvPr>
            <p:cNvSpPr txBox="1"/>
            <p:nvPr/>
          </p:nvSpPr>
          <p:spPr>
            <a:xfrm>
              <a:off x="12128693" y="556349"/>
              <a:ext cx="4635293" cy="853351"/>
            </a:xfrm>
            <a:prstGeom prst="rect">
              <a:avLst/>
            </a:prstGeom>
            <a:noFill/>
          </p:spPr>
          <p:txBody>
            <a:bodyPr wrap="square" rtlCol="0" anchor="ctr"/>
            <a:lstStyle/>
            <a:p>
              <a:r>
                <a:rPr lang="ko-KR" altLang="en-US" sz="3500" kern="0" spc="-100" dirty="0">
                  <a:solidFill>
                    <a:schemeClr val="bg1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에스코어 드림 2" pitchFamily="34" charset="0"/>
                </a:rPr>
                <a:t>프로젝트 수행과정</a:t>
              </a:r>
              <a:r>
                <a:rPr lang="en-US" altLang="ko-KR" sz="3500" kern="0" spc="-100" dirty="0">
                  <a:solidFill>
                    <a:schemeClr val="bg1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에스코어 드림 2" pitchFamily="34" charset="0"/>
                </a:rPr>
                <a:t>/</a:t>
              </a:r>
              <a:r>
                <a:rPr lang="ko-KR" altLang="en-US" sz="3500" kern="0" spc="-100" dirty="0">
                  <a:solidFill>
                    <a:schemeClr val="bg1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에스코어 드림 2" pitchFamily="34" charset="0"/>
                </a:rPr>
                <a:t>결과</a:t>
              </a:r>
              <a:endParaRPr lang="en-US" altLang="ko-KR" sz="3500" kern="0" spc="-100" dirty="0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에스코어 드림 2" pitchFamily="34" charset="0"/>
              </a:endParaRPr>
            </a:p>
            <a:p>
              <a:pPr algn="ctr"/>
              <a:r>
                <a:rPr lang="en-US" altLang="ko-KR" sz="2500" kern="0" spc="-100" dirty="0">
                  <a:solidFill>
                    <a:schemeClr val="bg1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</a:rPr>
                <a:t>- </a:t>
              </a:r>
              <a:r>
                <a:rPr lang="ko-KR" altLang="en-US" sz="2500" kern="0" spc="-100" dirty="0">
                  <a:solidFill>
                    <a:schemeClr val="bg1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</a:rPr>
                <a:t>백엔드</a:t>
              </a:r>
              <a:endParaRPr lang="en-US" altLang="ko-KR" sz="2500" dirty="0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23936E41-9F25-466E-B0A5-E393D4EB8C82}"/>
              </a:ext>
            </a:extLst>
          </p:cNvPr>
          <p:cNvSpPr txBox="1"/>
          <p:nvPr/>
        </p:nvSpPr>
        <p:spPr>
          <a:xfrm>
            <a:off x="1469441" y="1502657"/>
            <a:ext cx="180715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구조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73EAD468-8413-486A-AB32-3DED786C9E16}"/>
              </a:ext>
            </a:extLst>
          </p:cNvPr>
          <p:cNvGrpSpPr/>
          <p:nvPr/>
        </p:nvGrpSpPr>
        <p:grpSpPr>
          <a:xfrm>
            <a:off x="1469441" y="508985"/>
            <a:ext cx="15281652" cy="1049240"/>
            <a:chOff x="1469441" y="508985"/>
            <a:chExt cx="15281652" cy="1049240"/>
          </a:xfrm>
        </p:grpSpPr>
        <p:sp>
          <p:nvSpPr>
            <p:cNvPr id="11" name="Object 5">
              <a:extLst>
                <a:ext uri="{FF2B5EF4-FFF2-40B4-BE49-F238E27FC236}">
                  <a16:creationId xmlns:a16="http://schemas.microsoft.com/office/drawing/2014/main" id="{445FB9C5-03A0-4670-B27C-EE0D0E70B6DD}"/>
                </a:ext>
              </a:extLst>
            </p:cNvPr>
            <p:cNvSpPr txBox="1"/>
            <p:nvPr/>
          </p:nvSpPr>
          <p:spPr>
            <a:xfrm>
              <a:off x="1469441" y="508985"/>
              <a:ext cx="892759" cy="771345"/>
            </a:xfrm>
            <a:prstGeom prst="rect">
              <a:avLst/>
            </a:prstGeom>
            <a:noFill/>
          </p:spPr>
          <p:txBody>
            <a:bodyPr wrap="square" rtlCol="0" anchor="ctr"/>
            <a:lstStyle/>
            <a:p>
              <a:r>
                <a:rPr lang="en-US" sz="5500" kern="0" spc="-200" dirty="0">
                  <a:solidFill>
                    <a:srgbClr val="000000"/>
                  </a:solidFill>
                  <a:latin typeface="에스코어 드림 4" pitchFamily="34" charset="0"/>
                  <a:cs typeface="에스코어 드림 4" pitchFamily="34" charset="0"/>
                </a:rPr>
                <a:t>04</a:t>
              </a:r>
              <a:endParaRPr lang="en-US" sz="5500" dirty="0"/>
            </a:p>
          </p:txBody>
        </p:sp>
        <p:sp>
          <p:nvSpPr>
            <p:cNvPr id="16" name="Object 8">
              <a:extLst>
                <a:ext uri="{FF2B5EF4-FFF2-40B4-BE49-F238E27FC236}">
                  <a16:creationId xmlns:a16="http://schemas.microsoft.com/office/drawing/2014/main" id="{D7D7AA9E-0383-4C7A-9A54-E8D89F00BAB7}"/>
                </a:ext>
              </a:extLst>
            </p:cNvPr>
            <p:cNvSpPr txBox="1"/>
            <p:nvPr/>
          </p:nvSpPr>
          <p:spPr>
            <a:xfrm>
              <a:off x="10210800" y="632549"/>
              <a:ext cx="6540293" cy="925676"/>
            </a:xfrm>
            <a:prstGeom prst="rect">
              <a:avLst/>
            </a:prstGeom>
            <a:noFill/>
          </p:spPr>
          <p:txBody>
            <a:bodyPr wrap="square" rtlCol="0" anchor="ctr"/>
            <a:lstStyle/>
            <a:p>
              <a:pPr algn="r"/>
              <a:r>
                <a:rPr lang="ko-KR" altLang="en-US" sz="3500" kern="0" spc="-100" dirty="0"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에스코어 드림 2" pitchFamily="34" charset="0"/>
                </a:rPr>
                <a:t>프로젝트 수행과정</a:t>
              </a:r>
              <a:r>
                <a:rPr lang="en-US" altLang="ko-KR" sz="3500" kern="0" spc="-100" dirty="0"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에스코어 드림 2" pitchFamily="34" charset="0"/>
                </a:rPr>
                <a:t>/</a:t>
              </a:r>
              <a:r>
                <a:rPr lang="ko-KR" altLang="en-US" sz="3500" kern="0" spc="-100" dirty="0"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에스코어 드림 2" pitchFamily="34" charset="0"/>
                </a:rPr>
                <a:t>결과</a:t>
              </a:r>
              <a:endParaRPr lang="en-US" altLang="ko-KR" sz="3500" kern="0" spc="-1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에스코어 드림 2" pitchFamily="34" charset="0"/>
              </a:endParaRPr>
            </a:p>
            <a:p>
              <a:pPr algn="r"/>
              <a:r>
                <a:rPr lang="en-US" altLang="ko-KR" sz="2500" kern="0" spc="-100" dirty="0"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</a:rPr>
                <a:t>- </a:t>
              </a:r>
              <a:r>
                <a:rPr lang="ko-KR" altLang="en-US" sz="2500" kern="0" spc="-100" dirty="0"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</a:rPr>
                <a:t>백엔드</a:t>
              </a:r>
              <a:endParaRPr lang="en-US" altLang="ko-KR" sz="25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1020292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 descr="스크린샷이(가) 표시된 사진&#10;&#10;자동 생성된 설명">
            <a:extLst>
              <a:ext uri="{FF2B5EF4-FFF2-40B4-BE49-F238E27FC236}">
                <a16:creationId xmlns:a16="http://schemas.microsoft.com/office/drawing/2014/main" id="{2FEEA0A4-AC4C-422F-A9FF-2C9453A9A4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3174" y="2705100"/>
            <a:ext cx="15281652" cy="640685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02F4D68-FC56-4F3A-AA42-BDA865F0DCFA}"/>
              </a:ext>
            </a:extLst>
          </p:cNvPr>
          <p:cNvSpPr txBox="1"/>
          <p:nvPr/>
        </p:nvSpPr>
        <p:spPr>
          <a:xfrm>
            <a:off x="1469441" y="1714500"/>
            <a:ext cx="866515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kern="0" spc="-1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Predict Sequence Diagram</a:t>
            </a:r>
            <a:endParaRPr lang="ko-KR" altLang="en-US" sz="5000" dirty="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BD062938-9E7D-4B48-9502-2369143113DE}"/>
              </a:ext>
            </a:extLst>
          </p:cNvPr>
          <p:cNvGrpSpPr/>
          <p:nvPr/>
        </p:nvGrpSpPr>
        <p:grpSpPr>
          <a:xfrm>
            <a:off x="1469441" y="508985"/>
            <a:ext cx="15281652" cy="1049240"/>
            <a:chOff x="1469441" y="508985"/>
            <a:chExt cx="15281652" cy="1049240"/>
          </a:xfrm>
        </p:grpSpPr>
        <p:sp>
          <p:nvSpPr>
            <p:cNvPr id="12" name="Object 5">
              <a:extLst>
                <a:ext uri="{FF2B5EF4-FFF2-40B4-BE49-F238E27FC236}">
                  <a16:creationId xmlns:a16="http://schemas.microsoft.com/office/drawing/2014/main" id="{99346705-A775-412C-AB8D-3F9EC4E4A190}"/>
                </a:ext>
              </a:extLst>
            </p:cNvPr>
            <p:cNvSpPr txBox="1"/>
            <p:nvPr/>
          </p:nvSpPr>
          <p:spPr>
            <a:xfrm>
              <a:off x="1469441" y="508985"/>
              <a:ext cx="892759" cy="771345"/>
            </a:xfrm>
            <a:prstGeom prst="rect">
              <a:avLst/>
            </a:prstGeom>
            <a:noFill/>
          </p:spPr>
          <p:txBody>
            <a:bodyPr wrap="square" rtlCol="0" anchor="ctr"/>
            <a:lstStyle/>
            <a:p>
              <a:r>
                <a:rPr lang="en-US" sz="5500" kern="0" spc="-200" dirty="0">
                  <a:solidFill>
                    <a:srgbClr val="000000"/>
                  </a:solidFill>
                  <a:latin typeface="에스코어 드림 4" pitchFamily="34" charset="0"/>
                  <a:cs typeface="에스코어 드림 4" pitchFamily="34" charset="0"/>
                </a:rPr>
                <a:t>04</a:t>
              </a:r>
              <a:endParaRPr lang="en-US" sz="5500" dirty="0"/>
            </a:p>
          </p:txBody>
        </p:sp>
        <p:sp>
          <p:nvSpPr>
            <p:cNvPr id="13" name="Object 8">
              <a:extLst>
                <a:ext uri="{FF2B5EF4-FFF2-40B4-BE49-F238E27FC236}">
                  <a16:creationId xmlns:a16="http://schemas.microsoft.com/office/drawing/2014/main" id="{FB3C9FCD-68BA-4F2B-870B-69866B705E90}"/>
                </a:ext>
              </a:extLst>
            </p:cNvPr>
            <p:cNvSpPr txBox="1"/>
            <p:nvPr/>
          </p:nvSpPr>
          <p:spPr>
            <a:xfrm>
              <a:off x="10210800" y="632549"/>
              <a:ext cx="6540293" cy="925676"/>
            </a:xfrm>
            <a:prstGeom prst="rect">
              <a:avLst/>
            </a:prstGeom>
            <a:noFill/>
          </p:spPr>
          <p:txBody>
            <a:bodyPr wrap="square" rtlCol="0" anchor="ctr"/>
            <a:lstStyle/>
            <a:p>
              <a:pPr algn="r"/>
              <a:r>
                <a:rPr lang="ko-KR" altLang="en-US" sz="3500" kern="0" spc="-100" dirty="0"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에스코어 드림 2" pitchFamily="34" charset="0"/>
                </a:rPr>
                <a:t>프로젝트 수행과정</a:t>
              </a:r>
              <a:r>
                <a:rPr lang="en-US" altLang="ko-KR" sz="3500" kern="0" spc="-100" dirty="0"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에스코어 드림 2" pitchFamily="34" charset="0"/>
                </a:rPr>
                <a:t>/</a:t>
              </a:r>
              <a:r>
                <a:rPr lang="ko-KR" altLang="en-US" sz="3500" kern="0" spc="-100" dirty="0"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에스코어 드림 2" pitchFamily="34" charset="0"/>
                </a:rPr>
                <a:t>결과</a:t>
              </a:r>
              <a:endParaRPr lang="en-US" altLang="ko-KR" sz="3500" kern="0" spc="-1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에스코어 드림 2" pitchFamily="34" charset="0"/>
              </a:endParaRPr>
            </a:p>
            <a:p>
              <a:pPr algn="r"/>
              <a:r>
                <a:rPr lang="en-US" altLang="ko-KR" sz="2500" kern="0" spc="-100" dirty="0"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</a:rPr>
                <a:t>- </a:t>
              </a:r>
              <a:r>
                <a:rPr lang="ko-KR" altLang="en-US" sz="2500" kern="0" spc="-100" dirty="0"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</a:rPr>
                <a:t>백엔드</a:t>
              </a:r>
              <a:endParaRPr lang="en-US" altLang="ko-KR" sz="25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4381141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1001">
            <a:extLst>
              <a:ext uri="{FF2B5EF4-FFF2-40B4-BE49-F238E27FC236}">
                <a16:creationId xmlns:a16="http://schemas.microsoft.com/office/drawing/2014/main" id="{9950D8C1-97BD-4BA6-9AC8-ABC747659214}"/>
              </a:ext>
            </a:extLst>
          </p:cNvPr>
          <p:cNvGrpSpPr/>
          <p:nvPr/>
        </p:nvGrpSpPr>
        <p:grpSpPr>
          <a:xfrm>
            <a:off x="-72667" y="-95304"/>
            <a:ext cx="18433180" cy="2160000"/>
            <a:chOff x="-72667" y="-95304"/>
            <a:chExt cx="18433180" cy="2160000"/>
          </a:xfrm>
        </p:grpSpPr>
        <p:pic>
          <p:nvPicPr>
            <p:cNvPr id="4" name="Object 2">
              <a:extLst>
                <a:ext uri="{FF2B5EF4-FFF2-40B4-BE49-F238E27FC236}">
                  <a16:creationId xmlns:a16="http://schemas.microsoft.com/office/drawing/2014/main" id="{8F57DCAA-6165-4368-95AE-51C607002D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2667" y="-95304"/>
              <a:ext cx="18433180" cy="2160000"/>
            </a:xfrm>
            <a:prstGeom prst="rect">
              <a:avLst/>
            </a:prstGeom>
          </p:spPr>
        </p:pic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B950EEEF-8334-41E8-9A09-963D19450A7E}"/>
              </a:ext>
            </a:extLst>
          </p:cNvPr>
          <p:cNvGrpSpPr/>
          <p:nvPr/>
        </p:nvGrpSpPr>
        <p:grpSpPr>
          <a:xfrm>
            <a:off x="1469441" y="508985"/>
            <a:ext cx="15294546" cy="900715"/>
            <a:chOff x="1469441" y="508985"/>
            <a:chExt cx="15294546" cy="900715"/>
          </a:xfrm>
        </p:grpSpPr>
        <p:sp>
          <p:nvSpPr>
            <p:cNvPr id="6" name="Object 5">
              <a:extLst>
                <a:ext uri="{FF2B5EF4-FFF2-40B4-BE49-F238E27FC236}">
                  <a16:creationId xmlns:a16="http://schemas.microsoft.com/office/drawing/2014/main" id="{A50A831C-D715-477A-AB45-BF660C2CEAAD}"/>
                </a:ext>
              </a:extLst>
            </p:cNvPr>
            <p:cNvSpPr txBox="1"/>
            <p:nvPr/>
          </p:nvSpPr>
          <p:spPr>
            <a:xfrm>
              <a:off x="1469441" y="508985"/>
              <a:ext cx="2721559" cy="771345"/>
            </a:xfrm>
            <a:prstGeom prst="rect">
              <a:avLst/>
            </a:prstGeom>
            <a:noFill/>
          </p:spPr>
          <p:txBody>
            <a:bodyPr wrap="square" rtlCol="0" anchor="ctr"/>
            <a:lstStyle/>
            <a:p>
              <a:r>
                <a:rPr lang="en-US" sz="5500" kern="0" spc="-200" dirty="0">
                  <a:solidFill>
                    <a:schemeClr val="bg1"/>
                  </a:solidFill>
                  <a:latin typeface="에스코어 드림 4" pitchFamily="34" charset="0"/>
                  <a:cs typeface="에스코어 드림 4" pitchFamily="34" charset="0"/>
                </a:rPr>
                <a:t>05</a:t>
              </a:r>
              <a:endParaRPr lang="en-US" sz="5500" dirty="0">
                <a:solidFill>
                  <a:schemeClr val="bg1"/>
                </a:solidFill>
              </a:endParaRPr>
            </a:p>
          </p:txBody>
        </p:sp>
        <p:sp>
          <p:nvSpPr>
            <p:cNvPr id="7" name="Object 8">
              <a:extLst>
                <a:ext uri="{FF2B5EF4-FFF2-40B4-BE49-F238E27FC236}">
                  <a16:creationId xmlns:a16="http://schemas.microsoft.com/office/drawing/2014/main" id="{BCD03676-E077-4987-8BD5-EB7B83967F3A}"/>
                </a:ext>
              </a:extLst>
            </p:cNvPr>
            <p:cNvSpPr txBox="1"/>
            <p:nvPr/>
          </p:nvSpPr>
          <p:spPr>
            <a:xfrm>
              <a:off x="9601201" y="556349"/>
              <a:ext cx="7162786" cy="853351"/>
            </a:xfrm>
            <a:prstGeom prst="rect">
              <a:avLst/>
            </a:prstGeom>
            <a:noFill/>
          </p:spPr>
          <p:txBody>
            <a:bodyPr wrap="square" rtlCol="0" anchor="ctr"/>
            <a:lstStyle/>
            <a:p>
              <a:pPr algn="r"/>
              <a:r>
                <a:rPr lang="ko-KR" altLang="en-US" sz="3500" kern="0" spc="-100" dirty="0">
                  <a:solidFill>
                    <a:schemeClr val="bg1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</a:rPr>
                <a:t>시연</a:t>
              </a:r>
              <a:endParaRPr lang="en-US" sz="2500" dirty="0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endParaRPr>
            </a:p>
          </p:txBody>
        </p:sp>
      </p:grpSp>
      <p:pic>
        <p:nvPicPr>
          <p:cNvPr id="2" name="온라인 미디어 1" title="DFDS ￬ﾋﾜ￬ﾗﾰ">
            <a:hlinkClick r:id="" action="ppaction://media"/>
            <a:extLst>
              <a:ext uri="{FF2B5EF4-FFF2-40B4-BE49-F238E27FC236}">
                <a16:creationId xmlns:a16="http://schemas.microsoft.com/office/drawing/2014/main" id="{780F57C6-0822-4020-B0CA-DC9124F39D69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5019675" y="2400300"/>
            <a:ext cx="8248650" cy="618199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A4BDDEC-B70F-4B84-AEEB-3248762B31FE}"/>
              </a:ext>
            </a:extLst>
          </p:cNvPr>
          <p:cNvSpPr txBox="1"/>
          <p:nvPr/>
        </p:nvSpPr>
        <p:spPr>
          <a:xfrm>
            <a:off x="7407888" y="8868877"/>
            <a:ext cx="347207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시연 동영상</a:t>
            </a:r>
            <a:endParaRPr lang="ko-KR" altLang="en-US" sz="5000" dirty="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04341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496697" y="434002"/>
            <a:ext cx="675185" cy="6036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323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</a:t>
            </a:r>
            <a:endParaRPr lang="ko-KR" altLang="en-US" sz="3323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9" name="그룹 1001">
            <a:extLst>
              <a:ext uri="{FF2B5EF4-FFF2-40B4-BE49-F238E27FC236}">
                <a16:creationId xmlns:a16="http://schemas.microsoft.com/office/drawing/2014/main" id="{A3F31DF8-6045-43AE-B0AB-820C078D532B}"/>
              </a:ext>
            </a:extLst>
          </p:cNvPr>
          <p:cNvGrpSpPr/>
          <p:nvPr/>
        </p:nvGrpSpPr>
        <p:grpSpPr>
          <a:xfrm>
            <a:off x="-72667" y="-95304"/>
            <a:ext cx="18433180" cy="2160000"/>
            <a:chOff x="-72667" y="-95304"/>
            <a:chExt cx="18433180" cy="2160000"/>
          </a:xfrm>
        </p:grpSpPr>
        <p:pic>
          <p:nvPicPr>
            <p:cNvPr id="21" name="Object 2">
              <a:extLst>
                <a:ext uri="{FF2B5EF4-FFF2-40B4-BE49-F238E27FC236}">
                  <a16:creationId xmlns:a16="http://schemas.microsoft.com/office/drawing/2014/main" id="{F74B8E38-365B-4829-AD01-97FD356731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2667" y="-95304"/>
              <a:ext cx="18433180" cy="2160000"/>
            </a:xfrm>
            <a:prstGeom prst="rect">
              <a:avLst/>
            </a:prstGeom>
          </p:spPr>
        </p:pic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9EA37D84-2969-4AE4-81F7-6238DA2CAAE9}"/>
              </a:ext>
            </a:extLst>
          </p:cNvPr>
          <p:cNvGrpSpPr/>
          <p:nvPr/>
        </p:nvGrpSpPr>
        <p:grpSpPr>
          <a:xfrm>
            <a:off x="1491107" y="2476500"/>
            <a:ext cx="15213149" cy="6452599"/>
            <a:chOff x="1491107" y="3981887"/>
            <a:chExt cx="15213149" cy="6452599"/>
          </a:xfrm>
        </p:grpSpPr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16325750-D4E4-4A8A-BB6B-4D0F2AAC24B2}"/>
                </a:ext>
              </a:extLst>
            </p:cNvPr>
            <p:cNvGrpSpPr/>
            <p:nvPr/>
          </p:nvGrpSpPr>
          <p:grpSpPr>
            <a:xfrm>
              <a:off x="1491107" y="3981887"/>
              <a:ext cx="14799218" cy="4790605"/>
              <a:chOff x="267056" y="1547656"/>
              <a:chExt cx="11375429" cy="4475454"/>
            </a:xfrm>
          </p:grpSpPr>
          <p:sp>
            <p:nvSpPr>
              <p:cNvPr id="35" name="순서도: 연결자 34">
                <a:extLst>
                  <a:ext uri="{FF2B5EF4-FFF2-40B4-BE49-F238E27FC236}">
                    <a16:creationId xmlns:a16="http://schemas.microsoft.com/office/drawing/2014/main" id="{03DD6EB5-17A7-44C6-8474-43F734542BD2}"/>
                  </a:ext>
                </a:extLst>
              </p:cNvPr>
              <p:cNvSpPr/>
              <p:nvPr/>
            </p:nvSpPr>
            <p:spPr>
              <a:xfrm>
                <a:off x="589800" y="1547656"/>
                <a:ext cx="1660285" cy="2017904"/>
              </a:xfrm>
              <a:prstGeom prst="flowChartConnector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25" dirty="0">
                  <a:latin typeface="스웨거 TTF" panose="020B0600000101010101" pitchFamily="50" charset="-127"/>
                  <a:ea typeface="스웨거 TTF" panose="020B0600000101010101" pitchFamily="50" charset="-127"/>
                </a:endParaRPr>
              </a:p>
            </p:txBody>
          </p:sp>
          <p:sp>
            <p:nvSpPr>
              <p:cNvPr id="36" name="순서도: 연결자 35">
                <a:extLst>
                  <a:ext uri="{FF2B5EF4-FFF2-40B4-BE49-F238E27FC236}">
                    <a16:creationId xmlns:a16="http://schemas.microsoft.com/office/drawing/2014/main" id="{3C260509-2993-4586-B42F-6B88EC33660A}"/>
                  </a:ext>
                </a:extLst>
              </p:cNvPr>
              <p:cNvSpPr/>
              <p:nvPr/>
            </p:nvSpPr>
            <p:spPr>
              <a:xfrm>
                <a:off x="2937899" y="1547656"/>
                <a:ext cx="1660285" cy="2017904"/>
              </a:xfrm>
              <a:prstGeom prst="flowChartConnector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25" dirty="0">
                  <a:latin typeface="스웨거 TTF" panose="020B0600000101010101" pitchFamily="50" charset="-127"/>
                  <a:ea typeface="스웨거 TTF" panose="020B0600000101010101" pitchFamily="50" charset="-127"/>
                </a:endParaRPr>
              </a:p>
            </p:txBody>
          </p:sp>
          <p:sp>
            <p:nvSpPr>
              <p:cNvPr id="37" name="순서도: 연결자 36">
                <a:extLst>
                  <a:ext uri="{FF2B5EF4-FFF2-40B4-BE49-F238E27FC236}">
                    <a16:creationId xmlns:a16="http://schemas.microsoft.com/office/drawing/2014/main" id="{DCA898D5-799C-4376-B7BC-AAD03AC67CE7}"/>
                  </a:ext>
                </a:extLst>
              </p:cNvPr>
              <p:cNvSpPr/>
              <p:nvPr/>
            </p:nvSpPr>
            <p:spPr>
              <a:xfrm>
                <a:off x="5285999" y="1547656"/>
                <a:ext cx="1660285" cy="2017904"/>
              </a:xfrm>
              <a:prstGeom prst="flowChartConnector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25" dirty="0">
                  <a:latin typeface="스웨거 TTF" panose="020B0600000101010101" pitchFamily="50" charset="-127"/>
                  <a:ea typeface="스웨거 TTF" panose="020B0600000101010101" pitchFamily="50" charset="-127"/>
                </a:endParaRPr>
              </a:p>
            </p:txBody>
          </p:sp>
          <p:sp>
            <p:nvSpPr>
              <p:cNvPr id="38" name="순서도: 연결자 37">
                <a:extLst>
                  <a:ext uri="{FF2B5EF4-FFF2-40B4-BE49-F238E27FC236}">
                    <a16:creationId xmlns:a16="http://schemas.microsoft.com/office/drawing/2014/main" id="{08310773-C48F-48D4-A189-9E04550A64E5}"/>
                  </a:ext>
                </a:extLst>
              </p:cNvPr>
              <p:cNvSpPr/>
              <p:nvPr/>
            </p:nvSpPr>
            <p:spPr>
              <a:xfrm>
                <a:off x="7634099" y="1547656"/>
                <a:ext cx="1660285" cy="2017904"/>
              </a:xfrm>
              <a:prstGeom prst="flowChartConnector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25" dirty="0">
                  <a:latin typeface="스웨거 TTF" panose="020B0600000101010101" pitchFamily="50" charset="-127"/>
                  <a:ea typeface="스웨거 TTF" panose="020B0600000101010101" pitchFamily="50" charset="-127"/>
                </a:endParaRPr>
              </a:p>
            </p:txBody>
          </p:sp>
          <p:sp>
            <p:nvSpPr>
              <p:cNvPr id="39" name="순서도: 연결자 38">
                <a:extLst>
                  <a:ext uri="{FF2B5EF4-FFF2-40B4-BE49-F238E27FC236}">
                    <a16:creationId xmlns:a16="http://schemas.microsoft.com/office/drawing/2014/main" id="{B3CEF265-1F78-4527-A6AA-FF7D33F86317}"/>
                  </a:ext>
                </a:extLst>
              </p:cNvPr>
              <p:cNvSpPr/>
              <p:nvPr/>
            </p:nvSpPr>
            <p:spPr>
              <a:xfrm>
                <a:off x="9982200" y="1547656"/>
                <a:ext cx="1660285" cy="2017904"/>
              </a:xfrm>
              <a:prstGeom prst="flowChartConnector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25" dirty="0">
                  <a:latin typeface="스웨거 TTF" panose="020B0600000101010101" pitchFamily="50" charset="-127"/>
                  <a:ea typeface="스웨거 TTF" panose="020B0600000101010101" pitchFamily="50" charset="-127"/>
                </a:endParaRP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5C65803E-F517-4FDB-9CA7-79D740B1D2A8}"/>
                  </a:ext>
                </a:extLst>
              </p:cNvPr>
              <p:cNvSpPr txBox="1"/>
              <p:nvPr/>
            </p:nvSpPr>
            <p:spPr>
              <a:xfrm>
                <a:off x="267056" y="3663512"/>
                <a:ext cx="2305771" cy="23595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400" b="1" dirty="0">
                    <a:latin typeface="에스코어 드림 6 Bold" panose="020B0703030302020204" pitchFamily="34" charset="-127"/>
                    <a:ea typeface="에스코어 드림 6 Bold" panose="020B0703030302020204" pitchFamily="34" charset="-127"/>
                  </a:rPr>
                  <a:t>이찬호 </a:t>
                </a:r>
                <a:r>
                  <a:rPr lang="en-US" altLang="ko-KR" sz="2400" b="1" dirty="0">
                    <a:latin typeface="에스코어 드림 6 Bold" panose="020B0703030302020204" pitchFamily="34" charset="-127"/>
                    <a:ea typeface="에스코어 드림 6 Bold" panose="020B0703030302020204" pitchFamily="34" charset="-127"/>
                  </a:rPr>
                  <a:t>(</a:t>
                </a:r>
                <a:r>
                  <a:rPr lang="ko-KR" altLang="en-US" sz="2400" b="1" dirty="0">
                    <a:latin typeface="에스코어 드림 6 Bold" panose="020B0703030302020204" pitchFamily="34" charset="-127"/>
                    <a:ea typeface="에스코어 드림 6 Bold" panose="020B0703030302020204" pitchFamily="34" charset="-127"/>
                  </a:rPr>
                  <a:t>팀장</a:t>
                </a:r>
                <a:r>
                  <a:rPr lang="en-US" altLang="ko-KR" sz="2400" b="1" dirty="0">
                    <a:latin typeface="에스코어 드림 6 Bold" panose="020B0703030302020204" pitchFamily="34" charset="-127"/>
                    <a:ea typeface="에스코어 드림 6 Bold" panose="020B0703030302020204" pitchFamily="34" charset="-127"/>
                  </a:rPr>
                  <a:t>)</a:t>
                </a:r>
              </a:p>
              <a:p>
                <a:pPr algn="ctr"/>
                <a:endParaRPr lang="en-US" altLang="ko-KR" sz="813" b="1" dirty="0">
                  <a:latin typeface="나눔바른고딕"/>
                  <a:ea typeface="Noto Sans CJK KR Light" panose="020B0300000000000000" pitchFamily="34" charset="-127"/>
                </a:endParaRPr>
              </a:p>
              <a:p>
                <a:pPr algn="ctr"/>
                <a:r>
                  <a:rPr lang="ko-KR" altLang="en-US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열악한 자원으로 프로젝트를 진행해 아쉽지만</a:t>
                </a:r>
                <a:r>
                  <a:rPr lang="en-US" altLang="ko-KR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,  </a:t>
                </a:r>
                <a:r>
                  <a:rPr lang="ko-KR" altLang="en-US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메모리 관리 및 여러가지를 배웠고 </a:t>
                </a:r>
                <a:r>
                  <a:rPr lang="en-US" altLang="ko-KR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CNN </a:t>
                </a:r>
                <a:r>
                  <a:rPr lang="ko-KR" altLang="en-US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모델에 대해 많이 공부를 해서 데이터 분석에 진로 방향을 정하는데 도움이 됨</a:t>
                </a:r>
                <a:endParaRPr lang="en-US" altLang="ko-KR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endParaRPr>
              </a:p>
            </p:txBody>
          </p: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16259D9F-3C45-411F-A22F-29DA05FB9159}"/>
                </a:ext>
              </a:extLst>
            </p:cNvPr>
            <p:cNvSpPr txBox="1"/>
            <p:nvPr/>
          </p:nvSpPr>
          <p:spPr>
            <a:xfrm>
              <a:off x="4545940" y="6246737"/>
              <a:ext cx="2999764" cy="41877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이정철 </a:t>
              </a:r>
              <a:r>
                <a:rPr lang="en-US" altLang="ko-KR" sz="2400" b="1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(</a:t>
              </a:r>
              <a:r>
                <a:rPr lang="ko-KR" altLang="en-US" sz="2400" b="1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팀원</a:t>
              </a:r>
              <a:r>
                <a:rPr lang="en-US" altLang="ko-KR" sz="2400" b="1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)</a:t>
              </a:r>
            </a:p>
            <a:p>
              <a:pPr algn="ctr"/>
              <a:endParaRPr lang="en-US" altLang="ko-KR" sz="813" b="1" dirty="0">
                <a:latin typeface="나눔바른고딕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dirty="0" err="1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백엔드의</a:t>
              </a:r>
              <a:r>
                <a:rPr lang="ko-KR" altLang="en-US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모든 부분이 처음이었기 때문에 시작하는 것이 가장 큰 어려움이었지만</a:t>
              </a:r>
              <a:r>
                <a:rPr lang="en-US" altLang="ko-KR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, </a:t>
              </a:r>
              <a:r>
                <a:rPr lang="ko-KR" altLang="en-US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수업 외에 개별적으로 공부하며 제작해 나가니 성취감을 느낄 수 있었다</a:t>
              </a:r>
              <a:r>
                <a:rPr lang="en-US" altLang="ko-KR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.</a:t>
              </a:r>
            </a:p>
            <a:p>
              <a:pPr algn="ctr"/>
              <a:r>
                <a:rPr lang="ko-KR" altLang="en-US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아직 부족한 점이 많지만 추후 지속적인 공부를 통해서 원하는 것을 무엇이든 만들어낼 수 있는 백엔드 전문가가 될 수 있게 노력할 것이다</a:t>
              </a:r>
              <a:endPara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A93B867-7D19-481F-9E38-B6D8C08CB7A0}"/>
                </a:ext>
              </a:extLst>
            </p:cNvPr>
            <p:cNvSpPr txBox="1"/>
            <p:nvPr/>
          </p:nvSpPr>
          <p:spPr>
            <a:xfrm>
              <a:off x="7600773" y="6246737"/>
              <a:ext cx="2999764" cy="22487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정소현 </a:t>
              </a:r>
              <a:r>
                <a:rPr lang="en-US" altLang="ko-KR" sz="2400" b="1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(</a:t>
              </a:r>
              <a:r>
                <a:rPr lang="ko-KR" altLang="en-US" sz="2400" b="1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팀원</a:t>
              </a:r>
              <a:r>
                <a:rPr lang="en-US" altLang="ko-KR" sz="2400" b="1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)</a:t>
              </a:r>
            </a:p>
            <a:p>
              <a:pPr algn="ctr"/>
              <a:endParaRPr lang="en-US" altLang="ko-KR" sz="813" b="1" dirty="0">
                <a:latin typeface="나눔바른고딕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시간과 자원의 한계로 아쉬운 점도 존재하지만 이번 프로젝트가 데이터 공부와 진로설계에 큰 도움이 되었다</a:t>
              </a:r>
              <a:r>
                <a:rPr lang="en-US" altLang="ko-KR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.</a:t>
              </a:r>
            </a:p>
            <a:p>
              <a:pPr algn="ctr"/>
              <a:endPara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37CA862-822F-4666-A70C-4400C3D7D41D}"/>
                </a:ext>
              </a:extLst>
            </p:cNvPr>
            <p:cNvSpPr txBox="1"/>
            <p:nvPr/>
          </p:nvSpPr>
          <p:spPr>
            <a:xfrm>
              <a:off x="10632457" y="6250113"/>
              <a:ext cx="2999764" cy="36337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정용주 </a:t>
              </a:r>
              <a:r>
                <a:rPr lang="en-US" altLang="ko-KR" sz="2400" b="1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(</a:t>
              </a:r>
              <a:r>
                <a:rPr lang="ko-KR" altLang="en-US" sz="2400" b="1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팀원</a:t>
              </a:r>
              <a:r>
                <a:rPr lang="en-US" altLang="ko-KR" sz="2400" b="1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)</a:t>
              </a:r>
            </a:p>
            <a:p>
              <a:pPr algn="ctr"/>
              <a:endParaRPr lang="en-US" altLang="ko-KR" sz="813" b="1" dirty="0">
                <a:latin typeface="나눔바른고딕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이번 프로젝트를 진행하면서 </a:t>
              </a:r>
              <a:r>
                <a:rPr lang="ko-KR" altLang="en-US" dirty="0" err="1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백엔드와</a:t>
              </a:r>
              <a:r>
                <a:rPr lang="ko-KR" altLang="en-US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프론트 엔드 개발의 구분점을 알 수 있었고</a:t>
              </a:r>
              <a:r>
                <a:rPr lang="en-US" altLang="ko-KR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, QA</a:t>
              </a:r>
              <a:r>
                <a:rPr lang="ko-KR" altLang="en-US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를 수행한 것은 잘한 것 같으나 </a:t>
              </a:r>
              <a:r>
                <a:rPr lang="en-US" altLang="ko-KR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QA</a:t>
              </a:r>
              <a:r>
                <a:rPr lang="ko-KR" altLang="en-US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를 명세서를 가지고 </a:t>
              </a:r>
            </a:p>
            <a:p>
              <a:pPr algn="ctr"/>
              <a:r>
                <a:rPr lang="ko-KR" altLang="en-US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전문적으로 하지 못한 점은 아쉬웠던 것 같다</a:t>
              </a:r>
              <a:r>
                <a:rPr lang="en-US" altLang="ko-KR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. </a:t>
              </a:r>
              <a:r>
                <a:rPr lang="ko-KR" altLang="en-US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추후 웹 개발 직무나 </a:t>
              </a:r>
              <a:r>
                <a:rPr lang="en-US" altLang="ko-KR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QA</a:t>
              </a:r>
              <a:r>
                <a:rPr lang="ko-KR" altLang="en-US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직무에 지원 할 때 큰 도움이 될 것 같다</a:t>
              </a:r>
              <a:r>
                <a:rPr lang="en-US" altLang="ko-KR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. </a:t>
              </a:r>
            </a:p>
            <a:p>
              <a:pPr algn="ctr"/>
              <a:endPara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759211D2-0E5F-4261-8D42-C4CFDDED602E}"/>
                </a:ext>
              </a:extLst>
            </p:cNvPr>
            <p:cNvSpPr txBox="1"/>
            <p:nvPr/>
          </p:nvSpPr>
          <p:spPr>
            <a:xfrm>
              <a:off x="13704492" y="6246737"/>
              <a:ext cx="2999764" cy="30797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황지민 </a:t>
              </a:r>
              <a:r>
                <a:rPr lang="en-US" altLang="ko-KR" sz="2400" b="1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(</a:t>
              </a:r>
              <a:r>
                <a:rPr lang="ko-KR" altLang="en-US" sz="2400" b="1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팀원</a:t>
              </a:r>
              <a:r>
                <a:rPr lang="en-US" altLang="ko-KR" sz="2400" b="1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)</a:t>
              </a:r>
            </a:p>
            <a:p>
              <a:pPr algn="ctr"/>
              <a:endParaRPr lang="en-US" altLang="ko-KR" sz="813" b="1" dirty="0">
                <a:latin typeface="나눔바른고딕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dirty="0" err="1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텐서플로우</a:t>
              </a:r>
              <a:r>
                <a:rPr lang="ko-KR" altLang="en-US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버전과 </a:t>
              </a:r>
              <a:r>
                <a:rPr lang="en-US" altLang="ko-KR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GPU </a:t>
              </a:r>
              <a:r>
                <a:rPr lang="ko-KR" altLang="en-US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사용여부에 따라 서버실행이 안 될 때가 있었다</a:t>
              </a:r>
              <a:r>
                <a:rPr lang="en-US" altLang="ko-KR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. </a:t>
              </a:r>
              <a:r>
                <a:rPr lang="ko-KR" altLang="en-US" dirty="0" err="1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도커라는</a:t>
              </a:r>
              <a:r>
                <a:rPr lang="ko-KR" altLang="en-US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가상환경을 구성해서 시행착오를 빠르게 진행했다</a:t>
              </a:r>
              <a:r>
                <a:rPr lang="en-US" altLang="ko-KR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. </a:t>
              </a:r>
              <a:r>
                <a:rPr lang="ko-KR" altLang="en-US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또한 프로젝트의 전반적인 부분에 참여할 수 있어서 좋은 경험이었다</a:t>
              </a:r>
              <a:r>
                <a:rPr lang="en-US" altLang="ko-KR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.</a:t>
              </a:r>
            </a:p>
            <a:p>
              <a:pPr algn="ctr"/>
              <a:endPara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CB709010-95E8-4A68-A03D-02135B989193}"/>
              </a:ext>
            </a:extLst>
          </p:cNvPr>
          <p:cNvGrpSpPr/>
          <p:nvPr/>
        </p:nvGrpSpPr>
        <p:grpSpPr>
          <a:xfrm>
            <a:off x="1469441" y="508985"/>
            <a:ext cx="15294546" cy="900715"/>
            <a:chOff x="1469441" y="508985"/>
            <a:chExt cx="15294546" cy="900715"/>
          </a:xfrm>
        </p:grpSpPr>
        <p:sp>
          <p:nvSpPr>
            <p:cNvPr id="23" name="Object 5">
              <a:extLst>
                <a:ext uri="{FF2B5EF4-FFF2-40B4-BE49-F238E27FC236}">
                  <a16:creationId xmlns:a16="http://schemas.microsoft.com/office/drawing/2014/main" id="{4857C65B-79B0-4286-8C77-512E5AF44993}"/>
                </a:ext>
              </a:extLst>
            </p:cNvPr>
            <p:cNvSpPr txBox="1"/>
            <p:nvPr/>
          </p:nvSpPr>
          <p:spPr>
            <a:xfrm>
              <a:off x="1469441" y="508985"/>
              <a:ext cx="2721559" cy="771345"/>
            </a:xfrm>
            <a:prstGeom prst="rect">
              <a:avLst/>
            </a:prstGeom>
            <a:noFill/>
          </p:spPr>
          <p:txBody>
            <a:bodyPr wrap="square" rtlCol="0" anchor="ctr"/>
            <a:lstStyle/>
            <a:p>
              <a:r>
                <a:rPr lang="en-US" sz="5500" kern="0" spc="-200" dirty="0">
                  <a:solidFill>
                    <a:schemeClr val="bg1"/>
                  </a:solidFill>
                  <a:latin typeface="에스코어 드림 4" pitchFamily="34" charset="0"/>
                  <a:cs typeface="에스코어 드림 4" pitchFamily="34" charset="0"/>
                </a:rPr>
                <a:t>06</a:t>
              </a:r>
              <a:endParaRPr lang="en-US" sz="5500" dirty="0">
                <a:solidFill>
                  <a:schemeClr val="bg1"/>
                </a:solidFill>
              </a:endParaRPr>
            </a:p>
          </p:txBody>
        </p:sp>
        <p:sp>
          <p:nvSpPr>
            <p:cNvPr id="24" name="Object 8">
              <a:extLst>
                <a:ext uri="{FF2B5EF4-FFF2-40B4-BE49-F238E27FC236}">
                  <a16:creationId xmlns:a16="http://schemas.microsoft.com/office/drawing/2014/main" id="{EBAE4B3B-707A-42F2-9216-3CED1ABC7430}"/>
                </a:ext>
              </a:extLst>
            </p:cNvPr>
            <p:cNvSpPr txBox="1"/>
            <p:nvPr/>
          </p:nvSpPr>
          <p:spPr>
            <a:xfrm>
              <a:off x="9601201" y="556349"/>
              <a:ext cx="7162786" cy="853351"/>
            </a:xfrm>
            <a:prstGeom prst="rect">
              <a:avLst/>
            </a:prstGeom>
            <a:noFill/>
          </p:spPr>
          <p:txBody>
            <a:bodyPr wrap="square" rtlCol="0" anchor="ctr"/>
            <a:lstStyle/>
            <a:p>
              <a:pPr algn="r"/>
              <a:r>
                <a:rPr lang="ko-KR" altLang="en-US" sz="3500" kern="0" spc="-100" dirty="0">
                  <a:solidFill>
                    <a:schemeClr val="bg1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에스코어 드림 2" pitchFamily="34" charset="0"/>
                </a:rPr>
                <a:t>느낀 점</a:t>
              </a:r>
              <a:endParaRPr lang="en-US" sz="2500" dirty="0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2957373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 txBox="1"/>
          <p:nvPr/>
        </p:nvSpPr>
        <p:spPr>
          <a:xfrm>
            <a:off x="7305675" y="4419600"/>
            <a:ext cx="3676650" cy="1447800"/>
          </a:xfrm>
          <a:prstGeom prst="rect">
            <a:avLst/>
          </a:prstGeom>
          <a:noFill/>
        </p:spPr>
        <p:txBody>
          <a:bodyPr wrap="square" rtlCol="0"/>
          <a:lstStyle/>
          <a:p>
            <a:pPr algn="dist"/>
            <a:r>
              <a:rPr lang="en-US" sz="10000" dirty="0">
                <a:solidFill>
                  <a:schemeClr val="bg1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49401942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 txBox="1"/>
          <p:nvPr/>
        </p:nvSpPr>
        <p:spPr>
          <a:xfrm>
            <a:off x="5753100" y="4419600"/>
            <a:ext cx="6781800" cy="1447800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10000" kern="0" spc="500" dirty="0">
                <a:solidFill>
                  <a:srgbClr val="FFFFFF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감사합니다</a:t>
            </a:r>
            <a:endParaRPr lang="en-US" sz="10000" dirty="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>
            <a:extLst>
              <a:ext uri="{FF2B5EF4-FFF2-40B4-BE49-F238E27FC236}">
                <a16:creationId xmlns:a16="http://schemas.microsoft.com/office/drawing/2014/main" id="{9A98AFEC-8A81-46A3-953F-0ED941C2CC69}"/>
              </a:ext>
            </a:extLst>
          </p:cNvPr>
          <p:cNvGrpSpPr/>
          <p:nvPr/>
        </p:nvGrpSpPr>
        <p:grpSpPr>
          <a:xfrm>
            <a:off x="1467766" y="2406579"/>
            <a:ext cx="7001680" cy="7083779"/>
            <a:chOff x="1469441" y="1856433"/>
            <a:chExt cx="5495925" cy="7627646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CEC8CB4A-D813-4C5A-9525-EDDB7F3BDCCE}"/>
                </a:ext>
              </a:extLst>
            </p:cNvPr>
            <p:cNvGrpSpPr/>
            <p:nvPr/>
          </p:nvGrpSpPr>
          <p:grpSpPr>
            <a:xfrm>
              <a:off x="1469441" y="1856433"/>
              <a:ext cx="5495925" cy="7627646"/>
              <a:chOff x="1469441" y="1856433"/>
              <a:chExt cx="5495925" cy="7627646"/>
            </a:xfrm>
          </p:grpSpPr>
          <p:pic>
            <p:nvPicPr>
              <p:cNvPr id="1028" name="Picture 4" descr="연예인 '1백여 명' 얼굴이…'딥페이크' 누가 만드나">
                <a:extLst>
                  <a:ext uri="{FF2B5EF4-FFF2-40B4-BE49-F238E27FC236}">
                    <a16:creationId xmlns:a16="http://schemas.microsoft.com/office/drawing/2014/main" id="{97ED335B-96F5-4477-AA04-48201CED5EE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69441" y="1856433"/>
                <a:ext cx="5495925" cy="3429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729683C-A310-433C-90D4-CC9BE8E6F635}"/>
                  </a:ext>
                </a:extLst>
              </p:cNvPr>
              <p:cNvSpPr txBox="1"/>
              <p:nvPr/>
            </p:nvSpPr>
            <p:spPr>
              <a:xfrm>
                <a:off x="1599323" y="5308567"/>
                <a:ext cx="523615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600" dirty="0">
                    <a:latin typeface="에스코어 드림 2 ExtraLight" panose="020B0203030302020204" pitchFamily="34" charset="-127"/>
                    <a:ea typeface="에스코어 드림 2 ExtraLight" panose="020B0203030302020204" pitchFamily="34" charset="-127"/>
                  </a:rPr>
                  <a:t>방탄소년단 </a:t>
                </a:r>
                <a:r>
                  <a:rPr lang="en-US" altLang="ko-KR" sz="1600" dirty="0">
                    <a:latin typeface="에스코어 드림 2 ExtraLight" panose="020B0203030302020204" pitchFamily="34" charset="-127"/>
                    <a:ea typeface="에스코어 드림 2 ExtraLight" panose="020B0203030302020204" pitchFamily="34" charset="-127"/>
                  </a:rPr>
                  <a:t>‘RM’</a:t>
                </a:r>
                <a:r>
                  <a:rPr lang="ko-KR" altLang="en-US" sz="1600" dirty="0">
                    <a:latin typeface="에스코어 드림 2 ExtraLight" panose="020B0203030302020204" pitchFamily="34" charset="-127"/>
                    <a:ea typeface="에스코어 드림 2 ExtraLight" panose="020B0203030302020204" pitchFamily="34" charset="-127"/>
                  </a:rPr>
                  <a:t>의 얼굴에 배우 </a:t>
                </a:r>
                <a:r>
                  <a:rPr lang="en-US" altLang="ko-KR" sz="1600" dirty="0">
                    <a:latin typeface="에스코어 드림 2 ExtraLight" panose="020B0203030302020204" pitchFamily="34" charset="-127"/>
                    <a:ea typeface="에스코어 드림 2 ExtraLight" panose="020B0203030302020204" pitchFamily="34" charset="-127"/>
                  </a:rPr>
                  <a:t>‘</a:t>
                </a:r>
                <a:r>
                  <a:rPr lang="ko-KR" altLang="en-US" sz="1600" dirty="0">
                    <a:latin typeface="에스코어 드림 2 ExtraLight" panose="020B0203030302020204" pitchFamily="34" charset="-127"/>
                    <a:ea typeface="에스코어 드림 2 ExtraLight" panose="020B0203030302020204" pitchFamily="34" charset="-127"/>
                  </a:rPr>
                  <a:t>성룡</a:t>
                </a:r>
                <a:r>
                  <a:rPr lang="en-US" altLang="ko-KR" sz="1600" dirty="0">
                    <a:latin typeface="에스코어 드림 2 ExtraLight" panose="020B0203030302020204" pitchFamily="34" charset="-127"/>
                    <a:ea typeface="에스코어 드림 2 ExtraLight" panose="020B0203030302020204" pitchFamily="34" charset="-127"/>
                  </a:rPr>
                  <a:t>’</a:t>
                </a:r>
                <a:r>
                  <a:rPr lang="ko-KR" altLang="en-US" sz="1600" dirty="0">
                    <a:latin typeface="에스코어 드림 2 ExtraLight" panose="020B0203030302020204" pitchFamily="34" charset="-127"/>
                    <a:ea typeface="에스코어 드림 2 ExtraLight" panose="020B0203030302020204" pitchFamily="34" charset="-127"/>
                  </a:rPr>
                  <a:t>의 얼굴을 합성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077100F-4A67-4229-A8BC-47F1300C36AF}"/>
                  </a:ext>
                </a:extLst>
              </p:cNvPr>
              <p:cNvSpPr txBox="1"/>
              <p:nvPr/>
            </p:nvSpPr>
            <p:spPr>
              <a:xfrm>
                <a:off x="1633655" y="9145525"/>
                <a:ext cx="517838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600" dirty="0">
                    <a:latin typeface="에스코어 드림 2 ExtraLight" panose="020B0203030302020204" pitchFamily="34" charset="-127"/>
                    <a:ea typeface="에스코어 드림 2 ExtraLight" panose="020B0203030302020204" pitchFamily="34" charset="-127"/>
                  </a:rPr>
                  <a:t>‘</a:t>
                </a:r>
                <a:r>
                  <a:rPr lang="ko-KR" altLang="en-US" sz="1600" dirty="0">
                    <a:latin typeface="에스코어 드림 2 ExtraLight" panose="020B0203030302020204" pitchFamily="34" charset="-127"/>
                    <a:ea typeface="에스코어 드림 2 ExtraLight" panose="020B0203030302020204" pitchFamily="34" charset="-127"/>
                  </a:rPr>
                  <a:t>아이유</a:t>
                </a:r>
                <a:r>
                  <a:rPr lang="en-US" altLang="ko-KR" sz="1600" dirty="0">
                    <a:latin typeface="에스코어 드림 2 ExtraLight" panose="020B0203030302020204" pitchFamily="34" charset="-127"/>
                    <a:ea typeface="에스코어 드림 2 ExtraLight" panose="020B0203030302020204" pitchFamily="34" charset="-127"/>
                  </a:rPr>
                  <a:t>’</a:t>
                </a:r>
                <a:r>
                  <a:rPr lang="ko-KR" altLang="en-US" sz="1600" dirty="0">
                    <a:latin typeface="에스코어 드림 2 ExtraLight" panose="020B0203030302020204" pitchFamily="34" charset="-127"/>
                    <a:ea typeface="에스코어 드림 2 ExtraLight" panose="020B0203030302020204" pitchFamily="34" charset="-127"/>
                  </a:rPr>
                  <a:t>의 얼굴에 </a:t>
                </a:r>
                <a:r>
                  <a:rPr lang="en-US" altLang="ko-KR" sz="1600" dirty="0">
                    <a:latin typeface="에스코어 드림 2 ExtraLight" panose="020B0203030302020204" pitchFamily="34" charset="-127"/>
                    <a:ea typeface="에스코어 드림 2 ExtraLight" panose="020B0203030302020204" pitchFamily="34" charset="-127"/>
                  </a:rPr>
                  <a:t>‘</a:t>
                </a:r>
                <a:r>
                  <a:rPr lang="ko-KR" altLang="en-US" sz="1600" dirty="0">
                    <a:latin typeface="에스코어 드림 2 ExtraLight" panose="020B0203030302020204" pitchFamily="34" charset="-127"/>
                    <a:ea typeface="에스코어 드림 2 ExtraLight" panose="020B0203030302020204" pitchFamily="34" charset="-127"/>
                  </a:rPr>
                  <a:t>로버트 다우니 주니어</a:t>
                </a:r>
                <a:r>
                  <a:rPr lang="en-US" altLang="ko-KR" sz="1600" dirty="0">
                    <a:latin typeface="에스코어 드림 2 ExtraLight" panose="020B0203030302020204" pitchFamily="34" charset="-127"/>
                    <a:ea typeface="에스코어 드림 2 ExtraLight" panose="020B0203030302020204" pitchFamily="34" charset="-127"/>
                  </a:rPr>
                  <a:t>’</a:t>
                </a:r>
                <a:r>
                  <a:rPr lang="ko-KR" altLang="en-US" sz="1600" dirty="0">
                    <a:latin typeface="에스코어 드림 2 ExtraLight" panose="020B0203030302020204" pitchFamily="34" charset="-127"/>
                    <a:ea typeface="에스코어 드림 2 ExtraLight" panose="020B0203030302020204" pitchFamily="34" charset="-127"/>
                  </a:rPr>
                  <a:t>의 얼굴을 합성</a:t>
                </a:r>
              </a:p>
            </p:txBody>
          </p:sp>
        </p:grp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D2DE4B2B-4DD0-471C-94CF-844B6D9477D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69441" y="5670255"/>
              <a:ext cx="5495925" cy="3475270"/>
            </a:xfrm>
            <a:prstGeom prst="rect">
              <a:avLst/>
            </a:prstGeom>
          </p:spPr>
        </p:pic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873EBDE8-1262-492B-8CBB-4BB27081E29D}"/>
              </a:ext>
            </a:extLst>
          </p:cNvPr>
          <p:cNvGrpSpPr/>
          <p:nvPr/>
        </p:nvGrpSpPr>
        <p:grpSpPr>
          <a:xfrm>
            <a:off x="9818554" y="2406579"/>
            <a:ext cx="7001680" cy="6982824"/>
            <a:chOff x="9766521" y="1856433"/>
            <a:chExt cx="6988759" cy="7526690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BECF469C-0C6E-4636-A35C-360B5B185352}"/>
                </a:ext>
              </a:extLst>
            </p:cNvPr>
            <p:cNvGrpSpPr/>
            <p:nvPr/>
          </p:nvGrpSpPr>
          <p:grpSpPr>
            <a:xfrm>
              <a:off x="9766521" y="1856433"/>
              <a:ext cx="6988759" cy="3767554"/>
              <a:chOff x="1469441" y="2857500"/>
              <a:chExt cx="6988759" cy="5574270"/>
            </a:xfrm>
          </p:grpSpPr>
          <p:pic>
            <p:nvPicPr>
              <p:cNvPr id="14" name="온라인 미디어 16" title="￬ﾰﾐ">
                <a:hlinkClick r:id="" action="ppaction://media"/>
                <a:extLst>
                  <a:ext uri="{FF2B5EF4-FFF2-40B4-BE49-F238E27FC236}">
                    <a16:creationId xmlns:a16="http://schemas.microsoft.com/office/drawing/2014/main" id="{A65CEFCD-DB32-4534-940A-1E9390049BBF}"/>
                  </a:ext>
                </a:extLst>
              </p:cNvPr>
              <p:cNvPicPr>
                <a:picLocks noRot="1" noChangeAspect="1"/>
              </p:cNvPicPr>
              <p:nvPr>
                <a:videoFile r:link="rId2"/>
              </p:nvPr>
            </p:nvPicPr>
            <p:blipFill>
              <a:blip r:embed="rId6"/>
              <a:stretch>
                <a:fillRect/>
              </a:stretch>
            </p:blipFill>
            <p:spPr>
              <a:xfrm>
                <a:off x="1469441" y="2857500"/>
                <a:ext cx="6988759" cy="5073364"/>
              </a:xfrm>
              <a:prstGeom prst="rect">
                <a:avLst/>
              </a:prstGeom>
            </p:spPr>
          </p:pic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C6AD6E6-B98E-4682-9C0B-923048843DDC}"/>
                  </a:ext>
                </a:extLst>
              </p:cNvPr>
              <p:cNvSpPr txBox="1"/>
              <p:nvPr/>
            </p:nvSpPr>
            <p:spPr>
              <a:xfrm>
                <a:off x="3897020" y="7930864"/>
                <a:ext cx="2133600" cy="5009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600" dirty="0">
                    <a:latin typeface="에스코어 드림 2 ExtraLight" panose="020B0203030302020204" pitchFamily="34" charset="-127"/>
                    <a:ea typeface="에스코어 드림 2 ExtraLight" panose="020B0203030302020204" pitchFamily="34" charset="-127"/>
                    <a:hlinkClick r:id="rId7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원본 영상</a:t>
                </a:r>
                <a:endParaRPr lang="ko-KR" altLang="en-US" sz="1600" dirty="0"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</a:endParaRPr>
              </a:p>
            </p:txBody>
          </p:sp>
        </p:grp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5E794578-BAB6-483E-B051-37AC6F17AA63}"/>
                </a:ext>
              </a:extLst>
            </p:cNvPr>
            <p:cNvGrpSpPr/>
            <p:nvPr/>
          </p:nvGrpSpPr>
          <p:grpSpPr>
            <a:xfrm>
              <a:off x="9766521" y="5670255"/>
              <a:ext cx="6988759" cy="3712868"/>
              <a:chOff x="9766521" y="2857500"/>
              <a:chExt cx="6988759" cy="5460036"/>
            </a:xfrm>
          </p:grpSpPr>
          <p:pic>
            <p:nvPicPr>
              <p:cNvPr id="20" name="온라인 미디어 1" title="￬ﾧﾭ">
                <a:hlinkClick r:id="" action="ppaction://media"/>
                <a:extLst>
                  <a:ext uri="{FF2B5EF4-FFF2-40B4-BE49-F238E27FC236}">
                    <a16:creationId xmlns:a16="http://schemas.microsoft.com/office/drawing/2014/main" id="{E7C2619E-BDEE-46FB-AAF6-CFD85FC8B712}"/>
                  </a:ext>
                </a:extLst>
              </p:cNvPr>
              <p:cNvPicPr>
                <a:picLocks noRot="1" noChangeAspect="1"/>
              </p:cNvPicPr>
              <p:nvPr>
                <a:videoFile r:link="rId1"/>
              </p:nvPr>
            </p:nvPicPr>
            <p:blipFill>
              <a:blip r:embed="rId8"/>
              <a:stretch>
                <a:fillRect/>
              </a:stretch>
            </p:blipFill>
            <p:spPr>
              <a:xfrm>
                <a:off x="9766521" y="2857500"/>
                <a:ext cx="6988759" cy="4962168"/>
              </a:xfrm>
              <a:prstGeom prst="rect">
                <a:avLst/>
              </a:prstGeom>
            </p:spPr>
          </p:pic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61B6DAE-76B9-42E6-B55B-98A75D861EBB}"/>
                  </a:ext>
                </a:extLst>
              </p:cNvPr>
              <p:cNvSpPr txBox="1"/>
              <p:nvPr/>
            </p:nvSpPr>
            <p:spPr>
              <a:xfrm>
                <a:off x="11776050" y="7819668"/>
                <a:ext cx="2969700" cy="4978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600" dirty="0">
                    <a:latin typeface="에스코어 드림 2 ExtraLight" panose="020B0203030302020204" pitchFamily="34" charset="-127"/>
                    <a:ea typeface="에스코어 드림 2 ExtraLight" panose="020B0203030302020204" pitchFamily="34" charset="-127"/>
                    <a:hlinkClick r:id="rId9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딥페이크 영상</a:t>
                </a:r>
                <a:endParaRPr lang="ko-KR" altLang="en-US" sz="1600" dirty="0"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</a:endParaRPr>
              </a:p>
            </p:txBody>
          </p:sp>
        </p:grp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F6EE1BF7-5F49-4C6A-B93C-B1D773316938}"/>
              </a:ext>
            </a:extLst>
          </p:cNvPr>
          <p:cNvSpPr txBox="1"/>
          <p:nvPr/>
        </p:nvSpPr>
        <p:spPr>
          <a:xfrm>
            <a:off x="1469441" y="1669497"/>
            <a:ext cx="40931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딥페이크 사진</a:t>
            </a:r>
            <a:r>
              <a:rPr lang="en-US" altLang="ko-KR" sz="36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/</a:t>
            </a:r>
            <a:r>
              <a:rPr lang="ko-KR" altLang="en-US" sz="36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영상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807A5E01-D933-4C60-8C57-4AFA9BCA2DE8}"/>
              </a:ext>
            </a:extLst>
          </p:cNvPr>
          <p:cNvGrpSpPr/>
          <p:nvPr/>
        </p:nvGrpSpPr>
        <p:grpSpPr>
          <a:xfrm>
            <a:off x="1469441" y="508985"/>
            <a:ext cx="15281652" cy="771345"/>
            <a:chOff x="1469441" y="508985"/>
            <a:chExt cx="15281652" cy="771345"/>
          </a:xfrm>
        </p:grpSpPr>
        <p:sp>
          <p:nvSpPr>
            <p:cNvPr id="24" name="Object 5">
              <a:extLst>
                <a:ext uri="{FF2B5EF4-FFF2-40B4-BE49-F238E27FC236}">
                  <a16:creationId xmlns:a16="http://schemas.microsoft.com/office/drawing/2014/main" id="{35B221C3-B83D-4409-93D0-307F9B62DCA5}"/>
                </a:ext>
              </a:extLst>
            </p:cNvPr>
            <p:cNvSpPr txBox="1"/>
            <p:nvPr/>
          </p:nvSpPr>
          <p:spPr>
            <a:xfrm>
              <a:off x="1469441" y="508985"/>
              <a:ext cx="2492959" cy="771345"/>
            </a:xfrm>
            <a:prstGeom prst="rect">
              <a:avLst/>
            </a:prstGeom>
            <a:noFill/>
          </p:spPr>
          <p:txBody>
            <a:bodyPr wrap="square" rtlCol="0" anchor="ctr"/>
            <a:lstStyle/>
            <a:p>
              <a:r>
                <a:rPr lang="en-US" sz="5500" kern="0" spc="-200" dirty="0">
                  <a:solidFill>
                    <a:srgbClr val="000000"/>
                  </a:solidFill>
                  <a:latin typeface="에스코어 드림 4" pitchFamily="34" charset="0"/>
                  <a:cs typeface="에스코어 드림 4" pitchFamily="34" charset="0"/>
                </a:rPr>
                <a:t>02</a:t>
              </a:r>
              <a:endParaRPr lang="en-US" sz="5500" dirty="0"/>
            </a:p>
          </p:txBody>
        </p:sp>
        <p:sp>
          <p:nvSpPr>
            <p:cNvPr id="25" name="Object 8">
              <a:extLst>
                <a:ext uri="{FF2B5EF4-FFF2-40B4-BE49-F238E27FC236}">
                  <a16:creationId xmlns:a16="http://schemas.microsoft.com/office/drawing/2014/main" id="{E59D9B18-785C-4CD1-B1A5-262EEC66CB56}"/>
                </a:ext>
              </a:extLst>
            </p:cNvPr>
            <p:cNvSpPr txBox="1"/>
            <p:nvPr/>
          </p:nvSpPr>
          <p:spPr>
            <a:xfrm>
              <a:off x="11831798" y="632549"/>
              <a:ext cx="4919295" cy="519715"/>
            </a:xfrm>
            <a:prstGeom prst="rect">
              <a:avLst/>
            </a:prstGeom>
            <a:noFill/>
          </p:spPr>
          <p:txBody>
            <a:bodyPr wrap="square" rtlCol="0" anchor="ctr"/>
            <a:lstStyle/>
            <a:p>
              <a:pPr algn="r"/>
              <a:r>
                <a:rPr lang="ko-KR" altLang="en-US" sz="3500" kern="0" spc="-100" dirty="0">
                  <a:solidFill>
                    <a:srgbClr val="000000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에스코어 드림 2" pitchFamily="34" charset="0"/>
                </a:rPr>
                <a:t>프로젝트 개요</a:t>
              </a:r>
              <a:endParaRPr lang="en-US" sz="35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08157061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video>
              <p:cMediaNode vol="80000">
                <p:cTn id="3" fill="hold" display="0">
                  <p:stCondLst>
                    <p:cond delay="indefinite"/>
                  </p:stCondLst>
                </p:cTn>
                <p:tgtEl>
                  <p:spTgt spid="20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E43651D9-882B-4686-801F-2DF618953048}"/>
              </a:ext>
            </a:extLst>
          </p:cNvPr>
          <p:cNvGrpSpPr/>
          <p:nvPr/>
        </p:nvGrpSpPr>
        <p:grpSpPr>
          <a:xfrm>
            <a:off x="1469441" y="2324100"/>
            <a:ext cx="8648700" cy="6253745"/>
            <a:chOff x="1469441" y="2476500"/>
            <a:chExt cx="8648700" cy="6253745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4C8A0A85-760F-4A39-AB9B-160EA54C1B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69441" y="2476500"/>
              <a:ext cx="8648700" cy="1543050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9BE1679A-4F3C-44F8-9F4E-6B4E5B77F7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69441" y="4021964"/>
              <a:ext cx="8648700" cy="1552575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AAB8673A-C251-4623-85F6-B96F16CE0B3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69441" y="5577470"/>
              <a:ext cx="8648700" cy="1571625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C1F35710-8713-4068-AC22-CF893FC8496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69441" y="7149095"/>
              <a:ext cx="8648700" cy="1581150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</p:grpSp>
      <p:sp>
        <p:nvSpPr>
          <p:cNvPr id="9" name="Object 8">
            <a:extLst>
              <a:ext uri="{FF2B5EF4-FFF2-40B4-BE49-F238E27FC236}">
                <a16:creationId xmlns:a16="http://schemas.microsoft.com/office/drawing/2014/main" id="{E42B9349-7974-41D0-81D9-49C42DC1C08E}"/>
              </a:ext>
            </a:extLst>
          </p:cNvPr>
          <p:cNvSpPr txBox="1"/>
          <p:nvPr/>
        </p:nvSpPr>
        <p:spPr>
          <a:xfrm>
            <a:off x="10668000" y="3095625"/>
            <a:ext cx="6858000" cy="3495675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2500" kern="0" spc="-1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2" pitchFamily="34" charset="0"/>
              </a:rPr>
              <a:t>딥페이크 영상 제작 및 유포로 연예인</a:t>
            </a:r>
            <a:r>
              <a:rPr lang="en-US" altLang="ko-KR" sz="2500" kern="0" spc="-1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2" pitchFamily="34" charset="0"/>
              </a:rPr>
              <a:t>, </a:t>
            </a:r>
            <a:r>
              <a:rPr lang="ko-KR" altLang="en-US" sz="2500" kern="0" spc="-1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2" pitchFamily="34" charset="0"/>
              </a:rPr>
              <a:t>일반인을 가리지 않고 피해가 발생하고 피해가 점점 심해짐</a:t>
            </a:r>
            <a:endParaRPr lang="en-US" altLang="ko-KR" sz="2500" kern="0" spc="-1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2" pitchFamily="34" charset="0"/>
            </a:endParaRPr>
          </a:p>
          <a:p>
            <a:endParaRPr lang="en-US" sz="2500" kern="0" spc="-1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ko-KR" altLang="en-US" sz="25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딥페이크로 인한 피해를 최소화 하기 위해 영상을 판별하여 진위 여부를 판단해주는 기술의 중요성 증가</a:t>
            </a:r>
            <a:endParaRPr lang="en-US" altLang="ko-KR" sz="25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endParaRPr lang="en-US" altLang="ko-KR" sz="25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en-US" altLang="ko-KR" sz="25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DeepFake Detection System</a:t>
            </a:r>
            <a:r>
              <a:rPr lang="ko-KR" altLang="en-US" sz="25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은 무분별한 피해 최소화를 목표로 만들어짐</a:t>
            </a:r>
            <a:endParaRPr lang="en-US" altLang="ko-KR" sz="25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70B1D0F-B22D-4D1A-9316-B9BD70E7D484}"/>
              </a:ext>
            </a:extLst>
          </p:cNvPr>
          <p:cNvGrpSpPr/>
          <p:nvPr/>
        </p:nvGrpSpPr>
        <p:grpSpPr>
          <a:xfrm>
            <a:off x="1469441" y="508985"/>
            <a:ext cx="15281652" cy="771345"/>
            <a:chOff x="1469441" y="508985"/>
            <a:chExt cx="15281652" cy="771345"/>
          </a:xfrm>
        </p:grpSpPr>
        <p:sp>
          <p:nvSpPr>
            <p:cNvPr id="12" name="Object 5">
              <a:extLst>
                <a:ext uri="{FF2B5EF4-FFF2-40B4-BE49-F238E27FC236}">
                  <a16:creationId xmlns:a16="http://schemas.microsoft.com/office/drawing/2014/main" id="{3A619E81-73E5-4D4F-A396-AFF35B53246B}"/>
                </a:ext>
              </a:extLst>
            </p:cNvPr>
            <p:cNvSpPr txBox="1"/>
            <p:nvPr/>
          </p:nvSpPr>
          <p:spPr>
            <a:xfrm>
              <a:off x="1469441" y="508985"/>
              <a:ext cx="3178759" cy="771345"/>
            </a:xfrm>
            <a:prstGeom prst="rect">
              <a:avLst/>
            </a:prstGeom>
            <a:noFill/>
          </p:spPr>
          <p:txBody>
            <a:bodyPr wrap="square" rtlCol="0" anchor="ctr"/>
            <a:lstStyle/>
            <a:p>
              <a:r>
                <a:rPr lang="en-US" sz="5500" kern="0" spc="-200" dirty="0">
                  <a:solidFill>
                    <a:srgbClr val="000000"/>
                  </a:solidFill>
                  <a:latin typeface="에스코어 드림 4" pitchFamily="34" charset="0"/>
                  <a:cs typeface="에스코어 드림 4" pitchFamily="34" charset="0"/>
                </a:rPr>
                <a:t>02</a:t>
              </a:r>
              <a:endParaRPr lang="en-US" sz="5500" dirty="0"/>
            </a:p>
          </p:txBody>
        </p:sp>
        <p:sp>
          <p:nvSpPr>
            <p:cNvPr id="13" name="Object 8">
              <a:extLst>
                <a:ext uri="{FF2B5EF4-FFF2-40B4-BE49-F238E27FC236}">
                  <a16:creationId xmlns:a16="http://schemas.microsoft.com/office/drawing/2014/main" id="{162D0888-0016-4A38-90DA-17BBE97D891D}"/>
                </a:ext>
              </a:extLst>
            </p:cNvPr>
            <p:cNvSpPr txBox="1"/>
            <p:nvPr/>
          </p:nvSpPr>
          <p:spPr>
            <a:xfrm>
              <a:off x="12801600" y="632549"/>
              <a:ext cx="3949493" cy="519715"/>
            </a:xfrm>
            <a:prstGeom prst="rect">
              <a:avLst/>
            </a:prstGeom>
            <a:noFill/>
          </p:spPr>
          <p:txBody>
            <a:bodyPr wrap="square" rtlCol="0" anchor="ctr"/>
            <a:lstStyle/>
            <a:p>
              <a:pPr algn="r"/>
              <a:r>
                <a:rPr lang="ko-KR" altLang="en-US" sz="3500" kern="0" spc="-100" dirty="0">
                  <a:solidFill>
                    <a:srgbClr val="000000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에스코어 드림 2" pitchFamily="34" charset="0"/>
                </a:rPr>
                <a:t>프로젝트 개요</a:t>
              </a:r>
              <a:endParaRPr lang="en-US" sz="35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58BEF11B-96A1-41D7-87A6-FC115EB9E359}"/>
              </a:ext>
            </a:extLst>
          </p:cNvPr>
          <p:cNvGrpSpPr/>
          <p:nvPr/>
        </p:nvGrpSpPr>
        <p:grpSpPr>
          <a:xfrm>
            <a:off x="1469441" y="508985"/>
            <a:ext cx="15281652" cy="771345"/>
            <a:chOff x="1469441" y="508985"/>
            <a:chExt cx="15281652" cy="771345"/>
          </a:xfrm>
        </p:grpSpPr>
        <p:sp>
          <p:nvSpPr>
            <p:cNvPr id="118" name="Object 5">
              <a:extLst>
                <a:ext uri="{FF2B5EF4-FFF2-40B4-BE49-F238E27FC236}">
                  <a16:creationId xmlns:a16="http://schemas.microsoft.com/office/drawing/2014/main" id="{6992594C-3BF1-4A19-8904-62C54A17FD7B}"/>
                </a:ext>
              </a:extLst>
            </p:cNvPr>
            <p:cNvSpPr txBox="1"/>
            <p:nvPr/>
          </p:nvSpPr>
          <p:spPr>
            <a:xfrm>
              <a:off x="1469441" y="508985"/>
              <a:ext cx="2403361" cy="771345"/>
            </a:xfrm>
            <a:prstGeom prst="rect">
              <a:avLst/>
            </a:prstGeom>
            <a:noFill/>
          </p:spPr>
          <p:txBody>
            <a:bodyPr wrap="square" rtlCol="0" anchor="ctr"/>
            <a:lstStyle/>
            <a:p>
              <a:r>
                <a:rPr lang="en-US" sz="5500" kern="0" spc="-200" dirty="0">
                  <a:solidFill>
                    <a:srgbClr val="000000"/>
                  </a:solidFill>
                  <a:latin typeface="에스코어 드림 4" pitchFamily="34" charset="0"/>
                  <a:cs typeface="에스코어 드림 4" pitchFamily="34" charset="0"/>
                </a:rPr>
                <a:t>03</a:t>
              </a:r>
              <a:endParaRPr lang="en-US" sz="5500" dirty="0"/>
            </a:p>
          </p:txBody>
        </p:sp>
        <p:sp>
          <p:nvSpPr>
            <p:cNvPr id="119" name="Object 8">
              <a:extLst>
                <a:ext uri="{FF2B5EF4-FFF2-40B4-BE49-F238E27FC236}">
                  <a16:creationId xmlns:a16="http://schemas.microsoft.com/office/drawing/2014/main" id="{B0DD732F-FC4D-4F05-AE09-D9756EFD285D}"/>
                </a:ext>
              </a:extLst>
            </p:cNvPr>
            <p:cNvSpPr txBox="1"/>
            <p:nvPr/>
          </p:nvSpPr>
          <p:spPr>
            <a:xfrm>
              <a:off x="8991600" y="632549"/>
              <a:ext cx="7759493" cy="519715"/>
            </a:xfrm>
            <a:prstGeom prst="rect">
              <a:avLst/>
            </a:prstGeom>
            <a:noFill/>
          </p:spPr>
          <p:txBody>
            <a:bodyPr wrap="square" rtlCol="0" anchor="ctr"/>
            <a:lstStyle/>
            <a:p>
              <a:pPr algn="r"/>
              <a:r>
                <a:rPr lang="ko-KR" altLang="en-US" sz="3500" kern="0" spc="-100" dirty="0">
                  <a:solidFill>
                    <a:srgbClr val="000000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에스코어 드림 2" pitchFamily="34" charset="0"/>
                </a:rPr>
                <a:t>프로젝트 수행절차</a:t>
              </a:r>
              <a:r>
                <a:rPr lang="en-US" altLang="ko-KR" sz="3500" kern="0" spc="-100" dirty="0">
                  <a:solidFill>
                    <a:srgbClr val="000000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에스코어 드림 2" pitchFamily="34" charset="0"/>
                </a:rPr>
                <a:t>/</a:t>
              </a:r>
              <a:r>
                <a:rPr lang="ko-KR" altLang="en-US" sz="3500" kern="0" spc="-100" dirty="0">
                  <a:solidFill>
                    <a:srgbClr val="000000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에스코어 드림 2" pitchFamily="34" charset="0"/>
                </a:rPr>
                <a:t>방법</a:t>
              </a:r>
              <a:endParaRPr lang="en-US" sz="35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95FF6E2A-F5C2-4E61-80A9-DF8A9657C90A}"/>
              </a:ext>
            </a:extLst>
          </p:cNvPr>
          <p:cNvGrpSpPr/>
          <p:nvPr/>
        </p:nvGrpSpPr>
        <p:grpSpPr>
          <a:xfrm>
            <a:off x="0" y="1943100"/>
            <a:ext cx="18288000" cy="3394880"/>
            <a:chOff x="-20934" y="2395691"/>
            <a:chExt cx="18288000" cy="3394880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1ECFE75A-5206-437D-90C4-4917F38A4AF4}"/>
                </a:ext>
              </a:extLst>
            </p:cNvPr>
            <p:cNvGrpSpPr/>
            <p:nvPr/>
          </p:nvGrpSpPr>
          <p:grpSpPr>
            <a:xfrm>
              <a:off x="-20934" y="3619500"/>
              <a:ext cx="18288000" cy="609600"/>
              <a:chOff x="0" y="3238500"/>
              <a:chExt cx="18288000" cy="609600"/>
            </a:xfrm>
          </p:grpSpPr>
          <p:cxnSp>
            <p:nvCxnSpPr>
              <p:cNvPr id="125" name="직선 연결선 124">
                <a:extLst>
                  <a:ext uri="{FF2B5EF4-FFF2-40B4-BE49-F238E27FC236}">
                    <a16:creationId xmlns:a16="http://schemas.microsoft.com/office/drawing/2014/main" id="{2DB169B0-3520-4B82-9CF6-CCBDBFECB32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0" y="3543300"/>
                <a:ext cx="18288000" cy="0"/>
              </a:xfrm>
              <a:prstGeom prst="line">
                <a:avLst/>
              </a:prstGeom>
              <a:ln w="317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0" name="평행 사변형 119">
                <a:extLst>
                  <a:ext uri="{FF2B5EF4-FFF2-40B4-BE49-F238E27FC236}">
                    <a16:creationId xmlns:a16="http://schemas.microsoft.com/office/drawing/2014/main" id="{39DCA2A8-A6CC-4F49-9E03-9735449C4876}"/>
                  </a:ext>
                </a:extLst>
              </p:cNvPr>
              <p:cNvSpPr/>
              <p:nvPr/>
            </p:nvSpPr>
            <p:spPr bwMode="auto">
              <a:xfrm>
                <a:off x="782934" y="3238500"/>
                <a:ext cx="2520000" cy="609600"/>
              </a:xfrm>
              <a:prstGeom prst="parallelogram">
                <a:avLst>
                  <a:gd name="adj" fmla="val 27725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altLang="ko-KR" sz="3000" dirty="0">
                    <a:solidFill>
                      <a:schemeClr val="bg1"/>
                    </a:solidFill>
                    <a:latin typeface="에스코어 드림 6 Bold" panose="020B0703030302020204" pitchFamily="34" charset="-127"/>
                    <a:ea typeface="에스코어 드림 6 Bold" panose="020B0703030302020204" pitchFamily="34" charset="-127"/>
                  </a:rPr>
                  <a:t>1</a:t>
                </a:r>
                <a:r>
                  <a:rPr lang="ko-KR" altLang="en-US" sz="3000" dirty="0">
                    <a:solidFill>
                      <a:schemeClr val="bg1"/>
                    </a:solidFill>
                    <a:latin typeface="에스코어 드림 6 Bold" panose="020B0703030302020204" pitchFamily="34" charset="-127"/>
                    <a:ea typeface="에스코어 드림 6 Bold" panose="020B0703030302020204" pitchFamily="34" charset="-127"/>
                  </a:rPr>
                  <a:t>주차</a:t>
                </a:r>
              </a:p>
            </p:txBody>
          </p:sp>
          <p:sp>
            <p:nvSpPr>
              <p:cNvPr id="121" name="평행 사변형 120">
                <a:extLst>
                  <a:ext uri="{FF2B5EF4-FFF2-40B4-BE49-F238E27FC236}">
                    <a16:creationId xmlns:a16="http://schemas.microsoft.com/office/drawing/2014/main" id="{0E35DE90-BB03-4131-9918-228159B21AF0}"/>
                  </a:ext>
                </a:extLst>
              </p:cNvPr>
              <p:cNvSpPr/>
              <p:nvPr/>
            </p:nvSpPr>
            <p:spPr bwMode="auto">
              <a:xfrm>
                <a:off x="4343934" y="3238500"/>
                <a:ext cx="2520000" cy="609600"/>
              </a:xfrm>
              <a:prstGeom prst="parallelogram">
                <a:avLst>
                  <a:gd name="adj" fmla="val 27725"/>
                </a:avLst>
              </a:prstGeom>
              <a:solidFill>
                <a:srgbClr val="80828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altLang="ko-KR" sz="3000" dirty="0">
                    <a:solidFill>
                      <a:schemeClr val="bg1"/>
                    </a:solidFill>
                    <a:latin typeface="에스코어 드림 6 Bold" panose="020B0703030302020204" pitchFamily="34" charset="-127"/>
                    <a:ea typeface="에스코어 드림 6 Bold" panose="020B0703030302020204" pitchFamily="34" charset="-127"/>
                  </a:rPr>
                  <a:t>2</a:t>
                </a:r>
                <a:r>
                  <a:rPr lang="ko-KR" altLang="en-US" sz="3000" dirty="0">
                    <a:solidFill>
                      <a:schemeClr val="bg1"/>
                    </a:solidFill>
                    <a:latin typeface="에스코어 드림 6 Bold" panose="020B0703030302020204" pitchFamily="34" charset="-127"/>
                    <a:ea typeface="에스코어 드림 6 Bold" panose="020B0703030302020204" pitchFamily="34" charset="-127"/>
                  </a:rPr>
                  <a:t>주차</a:t>
                </a:r>
              </a:p>
            </p:txBody>
          </p:sp>
          <p:sp>
            <p:nvSpPr>
              <p:cNvPr id="122" name="평행 사변형 121">
                <a:extLst>
                  <a:ext uri="{FF2B5EF4-FFF2-40B4-BE49-F238E27FC236}">
                    <a16:creationId xmlns:a16="http://schemas.microsoft.com/office/drawing/2014/main" id="{32A58C02-CFCD-4ADE-86B1-BB34E0D4FAA6}"/>
                  </a:ext>
                </a:extLst>
              </p:cNvPr>
              <p:cNvSpPr/>
              <p:nvPr/>
            </p:nvSpPr>
            <p:spPr bwMode="auto">
              <a:xfrm>
                <a:off x="11465934" y="3238500"/>
                <a:ext cx="2520000" cy="609600"/>
              </a:xfrm>
              <a:prstGeom prst="parallelogram">
                <a:avLst>
                  <a:gd name="adj" fmla="val 27725"/>
                </a:avLst>
              </a:prstGeom>
              <a:solidFill>
                <a:srgbClr val="80828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altLang="ko-KR" sz="3000" dirty="0">
                    <a:solidFill>
                      <a:schemeClr val="bg1"/>
                    </a:solidFill>
                    <a:latin typeface="에스코어 드림 6 Bold" panose="020B0703030302020204" pitchFamily="34" charset="-127"/>
                    <a:ea typeface="에스코어 드림 6 Bold" panose="020B0703030302020204" pitchFamily="34" charset="-127"/>
                  </a:rPr>
                  <a:t>4</a:t>
                </a:r>
                <a:r>
                  <a:rPr lang="ko-KR" altLang="en-US" sz="3000" dirty="0">
                    <a:solidFill>
                      <a:schemeClr val="bg1"/>
                    </a:solidFill>
                    <a:latin typeface="에스코어 드림 6 Bold" panose="020B0703030302020204" pitchFamily="34" charset="-127"/>
                    <a:ea typeface="에스코어 드림 6 Bold" panose="020B0703030302020204" pitchFamily="34" charset="-127"/>
                  </a:rPr>
                  <a:t>주차</a:t>
                </a:r>
              </a:p>
            </p:txBody>
          </p:sp>
          <p:sp>
            <p:nvSpPr>
              <p:cNvPr id="123" name="평행 사변형 122">
                <a:extLst>
                  <a:ext uri="{FF2B5EF4-FFF2-40B4-BE49-F238E27FC236}">
                    <a16:creationId xmlns:a16="http://schemas.microsoft.com/office/drawing/2014/main" id="{F9C6F667-CDD0-46F6-A856-144F9CC8499F}"/>
                  </a:ext>
                </a:extLst>
              </p:cNvPr>
              <p:cNvSpPr/>
              <p:nvPr/>
            </p:nvSpPr>
            <p:spPr bwMode="auto">
              <a:xfrm>
                <a:off x="15026934" y="3238500"/>
                <a:ext cx="2520000" cy="609600"/>
              </a:xfrm>
              <a:prstGeom prst="parallelogram">
                <a:avLst>
                  <a:gd name="adj" fmla="val 27725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altLang="ko-KR" sz="3000" dirty="0">
                    <a:solidFill>
                      <a:schemeClr val="bg1"/>
                    </a:solidFill>
                    <a:latin typeface="에스코어 드림 6 Bold" panose="020B0703030302020204" pitchFamily="34" charset="-127"/>
                    <a:ea typeface="에스코어 드림 6 Bold" panose="020B0703030302020204" pitchFamily="34" charset="-127"/>
                  </a:rPr>
                  <a:t>5</a:t>
                </a:r>
                <a:r>
                  <a:rPr lang="ko-KR" altLang="en-US" sz="3000" dirty="0">
                    <a:solidFill>
                      <a:schemeClr val="bg1"/>
                    </a:solidFill>
                    <a:latin typeface="에스코어 드림 6 Bold" panose="020B0703030302020204" pitchFamily="34" charset="-127"/>
                    <a:ea typeface="에스코어 드림 6 Bold" panose="020B0703030302020204" pitchFamily="34" charset="-127"/>
                  </a:rPr>
                  <a:t>주차</a:t>
                </a:r>
              </a:p>
            </p:txBody>
          </p:sp>
          <p:sp>
            <p:nvSpPr>
              <p:cNvPr id="124" name="평행 사변형 123">
                <a:extLst>
                  <a:ext uri="{FF2B5EF4-FFF2-40B4-BE49-F238E27FC236}">
                    <a16:creationId xmlns:a16="http://schemas.microsoft.com/office/drawing/2014/main" id="{C5804B28-C872-4324-B2D5-40FE42A6A870}"/>
                  </a:ext>
                </a:extLst>
              </p:cNvPr>
              <p:cNvSpPr/>
              <p:nvPr/>
            </p:nvSpPr>
            <p:spPr bwMode="auto">
              <a:xfrm>
                <a:off x="7904934" y="3238500"/>
                <a:ext cx="2520000" cy="609600"/>
              </a:xfrm>
              <a:prstGeom prst="parallelogram">
                <a:avLst>
                  <a:gd name="adj" fmla="val 27725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altLang="ko-KR" sz="3000" dirty="0">
                    <a:solidFill>
                      <a:schemeClr val="bg1"/>
                    </a:solidFill>
                    <a:latin typeface="에스코어 드림 6 Bold" panose="020B0703030302020204" pitchFamily="34" charset="-127"/>
                    <a:ea typeface="에스코어 드림 6 Bold" panose="020B0703030302020204" pitchFamily="34" charset="-127"/>
                  </a:rPr>
                  <a:t>3</a:t>
                </a:r>
                <a:r>
                  <a:rPr lang="ko-KR" altLang="en-US" sz="3000" dirty="0">
                    <a:solidFill>
                      <a:schemeClr val="bg1"/>
                    </a:solidFill>
                    <a:latin typeface="에스코어 드림 6 Bold" panose="020B0703030302020204" pitchFamily="34" charset="-127"/>
                    <a:ea typeface="에스코어 드림 6 Bold" panose="020B0703030302020204" pitchFamily="34" charset="-127"/>
                  </a:rPr>
                  <a:t>주차</a:t>
                </a:r>
              </a:p>
            </p:txBody>
          </p:sp>
        </p:grpSp>
        <p:sp>
          <p:nvSpPr>
            <p:cNvPr id="127" name="텍스트 개체 틀 15">
              <a:extLst>
                <a:ext uri="{FF2B5EF4-FFF2-40B4-BE49-F238E27FC236}">
                  <a16:creationId xmlns:a16="http://schemas.microsoft.com/office/drawing/2014/main" id="{E4DD59EA-4724-4D20-B101-40FAFE18DAFC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457200" y="2395691"/>
              <a:ext cx="1697334" cy="685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rIns="0"/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latinLnBrk="1" hangingPunct="1"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ko-KR" altLang="en-US" sz="2000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프로젝트 기획</a:t>
              </a:r>
              <a:endParaRPr lang="en-US" altLang="ko-KR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  <a:p>
              <a:pPr algn="ctr" eaLnBrk="1" latinLnBrk="1" hangingPunct="1"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ko-KR" altLang="en-US" sz="2000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주제 선정</a:t>
              </a:r>
              <a:endParaRPr lang="en-US" altLang="ko-KR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  <p:sp>
          <p:nvSpPr>
            <p:cNvPr id="129" name="텍스트 개체 틀 15">
              <a:extLst>
                <a:ext uri="{FF2B5EF4-FFF2-40B4-BE49-F238E27FC236}">
                  <a16:creationId xmlns:a16="http://schemas.microsoft.com/office/drawing/2014/main" id="{958294E8-527E-475D-8587-895C11249739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025999" y="4741880"/>
              <a:ext cx="1697334" cy="685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rIns="0"/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latinLnBrk="1" hangingPunct="1"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ko-KR" altLang="en-US" sz="2000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프로젝트 주제</a:t>
              </a:r>
              <a:r>
                <a:rPr lang="en-US" altLang="ko-KR" sz="2000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/</a:t>
              </a:r>
            </a:p>
            <a:p>
              <a:pPr algn="ctr" eaLnBrk="1" latinLnBrk="1" hangingPunct="1"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ko-KR" altLang="en-US" sz="2000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아이디어 발표</a:t>
              </a:r>
              <a:endParaRPr lang="en-US" altLang="ko-KR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  <p:sp>
          <p:nvSpPr>
            <p:cNvPr id="130" name="텍스트 개체 틀 15">
              <a:extLst>
                <a:ext uri="{FF2B5EF4-FFF2-40B4-BE49-F238E27FC236}">
                  <a16:creationId xmlns:a16="http://schemas.microsoft.com/office/drawing/2014/main" id="{8997E580-75A0-43CB-9D91-0195C36CD584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3428999" y="2395691"/>
              <a:ext cx="3037791" cy="685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rIns="0"/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latinLnBrk="1" hangingPunct="1"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ko-KR" altLang="en-US" sz="2000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데이터 수집</a:t>
              </a:r>
              <a:r>
                <a:rPr lang="en-US" altLang="ko-KR" sz="2000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/</a:t>
              </a:r>
              <a:r>
                <a:rPr lang="ko-KR" altLang="en-US" sz="2000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전처리</a:t>
              </a:r>
              <a:r>
                <a:rPr lang="en-US" altLang="ko-KR" sz="2000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/</a:t>
              </a:r>
              <a:r>
                <a:rPr lang="ko-KR" altLang="en-US" sz="2000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샘플링</a:t>
              </a:r>
              <a:endParaRPr lang="en-US" altLang="ko-KR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  <a:p>
              <a:pPr algn="ctr" eaLnBrk="1" latinLnBrk="1" hangingPunct="1"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ko-KR" altLang="en-US" sz="2000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모델 학습</a:t>
              </a:r>
              <a:endParaRPr lang="en-US" altLang="ko-KR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  <p:sp>
          <p:nvSpPr>
            <p:cNvPr id="131" name="텍스트 개체 틀 15">
              <a:extLst>
                <a:ext uri="{FF2B5EF4-FFF2-40B4-BE49-F238E27FC236}">
                  <a16:creationId xmlns:a16="http://schemas.microsoft.com/office/drawing/2014/main" id="{60D5F169-9E62-4DC6-AD11-4D02F8B53867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4906332" y="4728378"/>
              <a:ext cx="3027600" cy="10621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rIns="0"/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latinLnBrk="1" hangingPunct="1"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ko-KR" altLang="en-US" sz="2000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프로토타입 제작</a:t>
              </a:r>
              <a:r>
                <a:rPr lang="en-US" altLang="ko-KR" sz="2000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/</a:t>
              </a:r>
              <a:r>
                <a:rPr lang="ko-KR" altLang="en-US" sz="2000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기술 검토</a:t>
              </a:r>
              <a:endParaRPr lang="en-US" altLang="ko-KR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  <a:p>
              <a:pPr algn="ctr" eaLnBrk="1" latinLnBrk="1" hangingPunct="1"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ko-KR" altLang="en-US" sz="2000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스프링 프로젝트 셋업</a:t>
              </a:r>
              <a:endParaRPr lang="en-US" altLang="ko-KR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  <a:p>
              <a:pPr algn="ctr" eaLnBrk="1" latinLnBrk="1" hangingPunct="1"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en-US" altLang="ko-KR" sz="2000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DB </a:t>
              </a:r>
              <a:r>
                <a:rPr lang="ko-KR" altLang="en-US" sz="2000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테이블 설계</a:t>
              </a:r>
              <a:endParaRPr lang="en-US" altLang="ko-KR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  <p:sp>
          <p:nvSpPr>
            <p:cNvPr id="132" name="텍스트 개체 틀 15">
              <a:extLst>
                <a:ext uri="{FF2B5EF4-FFF2-40B4-BE49-F238E27FC236}">
                  <a16:creationId xmlns:a16="http://schemas.microsoft.com/office/drawing/2014/main" id="{EFA2C9AA-4EA6-4A02-8275-A4899B82B00C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7543800" y="2705101"/>
              <a:ext cx="1600200" cy="3763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rIns="0"/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latinLnBrk="1" hangingPunct="1"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ko-KR" altLang="en-US" sz="2000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모델 성능평가</a:t>
              </a:r>
              <a:endParaRPr lang="en-US" altLang="ko-KR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  <p:sp>
          <p:nvSpPr>
            <p:cNvPr id="133" name="텍스트 개체 틀 15">
              <a:extLst>
                <a:ext uri="{FF2B5EF4-FFF2-40B4-BE49-F238E27FC236}">
                  <a16:creationId xmlns:a16="http://schemas.microsoft.com/office/drawing/2014/main" id="{69EB6D45-4C65-4F7F-B305-170B98C395A7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8700029" y="4744849"/>
              <a:ext cx="2744969" cy="685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rIns="0"/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latinLnBrk="1" hangingPunct="1"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en-US" altLang="ko-KR" sz="2000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DB </a:t>
              </a:r>
              <a:r>
                <a:rPr lang="ko-KR" altLang="en-US" sz="2000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테이블 설계</a:t>
              </a:r>
              <a:endParaRPr lang="en-US" altLang="ko-KR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  <a:p>
              <a:pPr algn="ctr" eaLnBrk="1" latinLnBrk="1" hangingPunct="1"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ko-KR" altLang="en-US" sz="2000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스프링 로그인 기능 구현</a:t>
              </a:r>
              <a:endParaRPr lang="en-US" altLang="ko-KR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  <p:sp>
          <p:nvSpPr>
            <p:cNvPr id="134" name="텍스트 개체 틀 15">
              <a:extLst>
                <a:ext uri="{FF2B5EF4-FFF2-40B4-BE49-F238E27FC236}">
                  <a16:creationId xmlns:a16="http://schemas.microsoft.com/office/drawing/2014/main" id="{6AE9EDF7-E350-450A-A0F1-75FA5A0346A8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10896600" y="2700498"/>
              <a:ext cx="2154000" cy="3763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rIns="0"/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latinLnBrk="1" hangingPunct="1"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ko-KR" altLang="en-US" sz="2000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코로나로 인한 휴강</a:t>
              </a:r>
              <a:endParaRPr lang="en-US" altLang="ko-KR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  <p:sp>
          <p:nvSpPr>
            <p:cNvPr id="135" name="텍스트 개체 틀 15">
              <a:extLst>
                <a:ext uri="{FF2B5EF4-FFF2-40B4-BE49-F238E27FC236}">
                  <a16:creationId xmlns:a16="http://schemas.microsoft.com/office/drawing/2014/main" id="{39C97E3E-1758-4C22-8442-432C88C8D44E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16099645" y="2669306"/>
              <a:ext cx="1600199" cy="3763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rIns="0"/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latinLnBrk="1" hangingPunct="1"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en-US" altLang="ko-KR" sz="2000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1</a:t>
              </a:r>
              <a:r>
                <a:rPr lang="ko-KR" altLang="en-US" sz="2000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차 데모 완성</a:t>
              </a:r>
              <a:endParaRPr lang="en-US" altLang="ko-KR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  <p:sp>
          <p:nvSpPr>
            <p:cNvPr id="136" name="텍스트 개체 틀 15">
              <a:extLst>
                <a:ext uri="{FF2B5EF4-FFF2-40B4-BE49-F238E27FC236}">
                  <a16:creationId xmlns:a16="http://schemas.microsoft.com/office/drawing/2014/main" id="{E324BCF1-12CA-4E41-8800-698ADF128404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14075553" y="4736438"/>
              <a:ext cx="2786093" cy="6966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rIns="0"/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latinLnBrk="1" hangingPunct="1"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ko-KR" altLang="en-US" sz="2000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스프링</a:t>
              </a:r>
              <a:r>
                <a:rPr lang="en-US" altLang="ko-KR" sz="2000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/Flask </a:t>
              </a:r>
              <a:r>
                <a:rPr lang="ko-KR" altLang="en-US" sz="2000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서버 연동</a:t>
              </a:r>
              <a:endParaRPr lang="en-US" altLang="ko-KR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  <a:p>
              <a:pPr algn="ctr" eaLnBrk="1" latinLnBrk="1" hangingPunct="1"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ko-KR" altLang="en-US" sz="2000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스프링 분석 페이지 구현</a:t>
              </a:r>
              <a:endParaRPr lang="en-US" altLang="ko-KR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</p:grpSp>
      <p:grpSp>
        <p:nvGrpSpPr>
          <p:cNvPr id="965" name="그룹 964">
            <a:extLst>
              <a:ext uri="{FF2B5EF4-FFF2-40B4-BE49-F238E27FC236}">
                <a16:creationId xmlns:a16="http://schemas.microsoft.com/office/drawing/2014/main" id="{09998F0E-409E-4699-ACE9-C4E274351F8F}"/>
              </a:ext>
            </a:extLst>
          </p:cNvPr>
          <p:cNvGrpSpPr/>
          <p:nvPr/>
        </p:nvGrpSpPr>
        <p:grpSpPr>
          <a:xfrm>
            <a:off x="0" y="5671037"/>
            <a:ext cx="18288000" cy="3370363"/>
            <a:chOff x="0" y="5282076"/>
            <a:chExt cx="18288000" cy="3370363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5426FBF0-3F92-43D4-B71B-567D68772BD7}"/>
                </a:ext>
              </a:extLst>
            </p:cNvPr>
            <p:cNvGrpSpPr/>
            <p:nvPr/>
          </p:nvGrpSpPr>
          <p:grpSpPr>
            <a:xfrm>
              <a:off x="0" y="5282076"/>
              <a:ext cx="18288000" cy="3370363"/>
              <a:chOff x="0" y="5282076"/>
              <a:chExt cx="18288000" cy="3370363"/>
            </a:xfrm>
          </p:grpSpPr>
          <p:cxnSp>
            <p:nvCxnSpPr>
              <p:cNvPr id="158" name="직선 연결선 157">
                <a:extLst>
                  <a:ext uri="{FF2B5EF4-FFF2-40B4-BE49-F238E27FC236}">
                    <a16:creationId xmlns:a16="http://schemas.microsoft.com/office/drawing/2014/main" id="{36DEF1D7-1E80-4318-9B9D-9ED644B76A4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0" y="6815291"/>
                <a:ext cx="18288000" cy="0"/>
              </a:xfrm>
              <a:prstGeom prst="line">
                <a:avLst/>
              </a:prstGeom>
              <a:ln w="317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7" name="그룹 136">
                <a:extLst>
                  <a:ext uri="{FF2B5EF4-FFF2-40B4-BE49-F238E27FC236}">
                    <a16:creationId xmlns:a16="http://schemas.microsoft.com/office/drawing/2014/main" id="{BEB5701F-0BB9-4EAC-A9E2-C71C477C3A93}"/>
                  </a:ext>
                </a:extLst>
              </p:cNvPr>
              <p:cNvGrpSpPr/>
              <p:nvPr/>
            </p:nvGrpSpPr>
            <p:grpSpPr>
              <a:xfrm>
                <a:off x="630533" y="5282076"/>
                <a:ext cx="15656401" cy="3370363"/>
                <a:chOff x="-203900" y="2409085"/>
                <a:chExt cx="15656401" cy="3370363"/>
              </a:xfrm>
            </p:grpSpPr>
            <p:grpSp>
              <p:nvGrpSpPr>
                <p:cNvPr id="138" name="그룹 137">
                  <a:extLst>
                    <a:ext uri="{FF2B5EF4-FFF2-40B4-BE49-F238E27FC236}">
                      <a16:creationId xmlns:a16="http://schemas.microsoft.com/office/drawing/2014/main" id="{4546625A-540E-414D-9243-CC00091054A2}"/>
                    </a:ext>
                  </a:extLst>
                </p:cNvPr>
                <p:cNvGrpSpPr/>
                <p:nvPr/>
              </p:nvGrpSpPr>
              <p:grpSpPr>
                <a:xfrm>
                  <a:off x="1166633" y="3619500"/>
                  <a:ext cx="14285868" cy="627600"/>
                  <a:chOff x="1187567" y="3238500"/>
                  <a:chExt cx="14285868" cy="627600"/>
                </a:xfrm>
              </p:grpSpPr>
              <p:sp>
                <p:nvSpPr>
                  <p:cNvPr id="150" name="평행 사변형 149">
                    <a:extLst>
                      <a:ext uri="{FF2B5EF4-FFF2-40B4-BE49-F238E27FC236}">
                        <a16:creationId xmlns:a16="http://schemas.microsoft.com/office/drawing/2014/main" id="{48DE221E-3FDD-404C-A63C-AE856070B6A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187567" y="3256500"/>
                    <a:ext cx="3600000" cy="609600"/>
                  </a:xfrm>
                  <a:prstGeom prst="parallelogram">
                    <a:avLst>
                      <a:gd name="adj" fmla="val 27725"/>
                    </a:avLst>
                  </a:prstGeom>
                  <a:solidFill>
                    <a:srgbClr val="80828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r>
                      <a:rPr lang="en-US" altLang="ko-KR" sz="3000" dirty="0">
                        <a:solidFill>
                          <a:schemeClr val="bg1"/>
                        </a:solidFill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</a:rPr>
                      <a:t>6</a:t>
                    </a:r>
                    <a:r>
                      <a:rPr lang="ko-KR" altLang="en-US" sz="3000" dirty="0">
                        <a:solidFill>
                          <a:schemeClr val="bg1"/>
                        </a:solidFill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</a:rPr>
                      <a:t>주차</a:t>
                    </a:r>
                  </a:p>
                </p:txBody>
              </p:sp>
              <p:sp>
                <p:nvSpPr>
                  <p:cNvPr id="151" name="평행 사변형 150">
                    <a:extLst>
                      <a:ext uri="{FF2B5EF4-FFF2-40B4-BE49-F238E27FC236}">
                        <a16:creationId xmlns:a16="http://schemas.microsoft.com/office/drawing/2014/main" id="{E7793539-4E06-4C18-B68F-8C0BFED09E9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1873435" y="3256500"/>
                    <a:ext cx="3600000" cy="609600"/>
                  </a:xfrm>
                  <a:prstGeom prst="parallelogram">
                    <a:avLst>
                      <a:gd name="adj" fmla="val 27725"/>
                    </a:avLst>
                  </a:prstGeom>
                  <a:solidFill>
                    <a:srgbClr val="80828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r>
                      <a:rPr lang="en-US" altLang="ko-KR" sz="3000" dirty="0">
                        <a:solidFill>
                          <a:schemeClr val="bg1"/>
                        </a:solidFill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</a:rPr>
                      <a:t>8</a:t>
                    </a:r>
                    <a:r>
                      <a:rPr lang="ko-KR" altLang="en-US" sz="3000" dirty="0">
                        <a:solidFill>
                          <a:schemeClr val="bg1"/>
                        </a:solidFill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</a:rPr>
                      <a:t>주차</a:t>
                    </a:r>
                  </a:p>
                </p:txBody>
              </p:sp>
              <p:sp>
                <p:nvSpPr>
                  <p:cNvPr id="153" name="평행 사변형 152">
                    <a:extLst>
                      <a:ext uri="{FF2B5EF4-FFF2-40B4-BE49-F238E27FC236}">
                        <a16:creationId xmlns:a16="http://schemas.microsoft.com/office/drawing/2014/main" id="{F142C36B-086E-4AD8-B3A5-AE7E32E7054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530501" y="3238500"/>
                    <a:ext cx="3600000" cy="609600"/>
                  </a:xfrm>
                  <a:prstGeom prst="parallelogram">
                    <a:avLst>
                      <a:gd name="adj" fmla="val 27725"/>
                    </a:avLst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r>
                      <a:rPr lang="en-US" altLang="ko-KR" sz="3000" dirty="0">
                        <a:solidFill>
                          <a:schemeClr val="bg1"/>
                        </a:solidFill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</a:rPr>
                      <a:t>7</a:t>
                    </a:r>
                    <a:r>
                      <a:rPr lang="ko-KR" altLang="en-US" sz="3000" dirty="0">
                        <a:solidFill>
                          <a:schemeClr val="bg1"/>
                        </a:solidFill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</a:rPr>
                      <a:t>주차</a:t>
                    </a:r>
                  </a:p>
                </p:txBody>
              </p:sp>
            </p:grpSp>
            <p:sp>
              <p:nvSpPr>
                <p:cNvPr id="141" name="텍스트 개체 틀 15">
                  <a:extLst>
                    <a:ext uri="{FF2B5EF4-FFF2-40B4-BE49-F238E27FC236}">
                      <a16:creationId xmlns:a16="http://schemas.microsoft.com/office/drawing/2014/main" id="{352BB1BB-37B4-4DAF-B644-25EE30724205}"/>
                    </a:ext>
                  </a:extLst>
                </p:cNvPr>
                <p:cNvSpPr txBox="1">
                  <a:spLocks/>
                </p:cNvSpPr>
                <p:nvPr/>
              </p:nvSpPr>
              <p:spPr bwMode="auto">
                <a:xfrm>
                  <a:off x="-203900" y="2433479"/>
                  <a:ext cx="3920533" cy="6858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rIns="0"/>
                <a:lstStyle>
                  <a:lvl1pPr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 marL="742950" indent="-28575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 marL="1143000" indent="-22860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 marL="1600200" indent="-22860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 marL="2057400" indent="-22860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 algn="ctr" eaLnBrk="1" latinLnBrk="1" hangingPunct="1">
                    <a:spcBef>
                      <a:spcPct val="20000"/>
                    </a:spcBef>
                    <a:buFont typeface="Arial" panose="020B0604020202020204" pitchFamily="34" charset="0"/>
                    <a:buNone/>
                  </a:pPr>
                  <a:r>
                    <a:rPr lang="ko-KR" altLang="en-US" sz="2000" dirty="0">
                      <a:latin typeface="에스코어 드림 6 Bold" panose="020B0703030302020204" pitchFamily="34" charset="-127"/>
                      <a:ea typeface="에스코어 드림 6 Bold" panose="020B0703030302020204" pitchFamily="34" charset="-127"/>
                    </a:rPr>
                    <a:t>테스트 케이스 작성</a:t>
                  </a:r>
                  <a:r>
                    <a:rPr lang="en-US" altLang="ko-KR" sz="2000" dirty="0">
                      <a:latin typeface="에스코어 드림 6 Bold" panose="020B0703030302020204" pitchFamily="34" charset="-127"/>
                      <a:ea typeface="에스코어 드림 6 Bold" panose="020B0703030302020204" pitchFamily="34" charset="-127"/>
                    </a:rPr>
                    <a:t>/</a:t>
                  </a:r>
                  <a:r>
                    <a:rPr lang="ko-KR" altLang="en-US" sz="2000" dirty="0">
                      <a:latin typeface="에스코어 드림 6 Bold" panose="020B0703030302020204" pitchFamily="34" charset="-127"/>
                      <a:ea typeface="에스코어 드림 6 Bold" panose="020B0703030302020204" pitchFamily="34" charset="-127"/>
                    </a:rPr>
                    <a:t>기획서와 매핑</a:t>
                  </a:r>
                  <a:endParaRPr lang="en-US" altLang="ko-KR" sz="2000" dirty="0">
                    <a:latin typeface="에스코어 드림 6 Bold" panose="020B0703030302020204" pitchFamily="34" charset="-127"/>
                    <a:ea typeface="에스코어 드림 6 Bold" panose="020B0703030302020204" pitchFamily="34" charset="-127"/>
                  </a:endParaRPr>
                </a:p>
                <a:p>
                  <a:pPr algn="ctr" eaLnBrk="1" latinLnBrk="1" hangingPunct="1">
                    <a:spcBef>
                      <a:spcPct val="20000"/>
                    </a:spcBef>
                    <a:buFont typeface="Arial" panose="020B0604020202020204" pitchFamily="34" charset="0"/>
                    <a:buNone/>
                  </a:pPr>
                  <a:r>
                    <a:rPr lang="en-US" altLang="ko-KR" sz="2000" dirty="0">
                      <a:latin typeface="에스코어 드림 6 Bold" panose="020B0703030302020204" pitchFamily="34" charset="-127"/>
                      <a:ea typeface="에스코어 드림 6 Bold" panose="020B0703030302020204" pitchFamily="34" charset="-127"/>
                    </a:rPr>
                    <a:t>UI </a:t>
                  </a:r>
                  <a:r>
                    <a:rPr lang="ko-KR" altLang="en-US" sz="2000" dirty="0">
                      <a:latin typeface="에스코어 드림 6 Bold" panose="020B0703030302020204" pitchFamily="34" charset="-127"/>
                      <a:ea typeface="에스코어 드림 6 Bold" panose="020B0703030302020204" pitchFamily="34" charset="-127"/>
                    </a:rPr>
                    <a:t>인터랙션 표현</a:t>
                  </a:r>
                  <a:endParaRPr lang="en-US" altLang="ko-KR" sz="2000" dirty="0">
                    <a:latin typeface="에스코어 드림 6 Bold" panose="020B0703030302020204" pitchFamily="34" charset="-127"/>
                    <a:ea typeface="에스코어 드림 6 Bold" panose="020B0703030302020204" pitchFamily="34" charset="-127"/>
                  </a:endParaRPr>
                </a:p>
              </p:txBody>
            </p:sp>
            <p:sp>
              <p:nvSpPr>
                <p:cNvPr id="142" name="텍스트 개체 틀 15">
                  <a:extLst>
                    <a:ext uri="{FF2B5EF4-FFF2-40B4-BE49-F238E27FC236}">
                      <a16:creationId xmlns:a16="http://schemas.microsoft.com/office/drawing/2014/main" id="{3DCFD7A1-0A30-4369-866B-849EDF528A7C}"/>
                    </a:ext>
                  </a:extLst>
                </p:cNvPr>
                <p:cNvSpPr txBox="1">
                  <a:spLocks/>
                </p:cNvSpPr>
                <p:nvPr/>
              </p:nvSpPr>
              <p:spPr bwMode="auto">
                <a:xfrm>
                  <a:off x="3038369" y="4717256"/>
                  <a:ext cx="1761168" cy="106219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rIns="0"/>
                <a:lstStyle>
                  <a:lvl1pPr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 marL="742950" indent="-28575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 marL="1143000" indent="-22860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 marL="1600200" indent="-22860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 marL="2057400" indent="-22860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 algn="ctr" eaLnBrk="1" latinLnBrk="1" hangingPunct="1">
                    <a:spcBef>
                      <a:spcPct val="20000"/>
                    </a:spcBef>
                    <a:buFont typeface="Arial" panose="020B0604020202020204" pitchFamily="34" charset="0"/>
                    <a:buNone/>
                  </a:pPr>
                  <a:r>
                    <a:rPr lang="ko-KR" altLang="en-US" sz="2000" dirty="0">
                      <a:latin typeface="에스코어 드림 6 Bold" panose="020B0703030302020204" pitchFamily="34" charset="-127"/>
                      <a:ea typeface="에스코어 드림 6 Bold" panose="020B0703030302020204" pitchFamily="34" charset="-127"/>
                    </a:rPr>
                    <a:t>데이터 전처리</a:t>
                  </a:r>
                  <a:endParaRPr lang="en-US" altLang="ko-KR" sz="2000" dirty="0">
                    <a:latin typeface="에스코어 드림 6 Bold" panose="020B0703030302020204" pitchFamily="34" charset="-127"/>
                    <a:ea typeface="에스코어 드림 6 Bold" panose="020B0703030302020204" pitchFamily="34" charset="-127"/>
                  </a:endParaRPr>
                </a:p>
                <a:p>
                  <a:pPr algn="ctr" eaLnBrk="1" latinLnBrk="1" hangingPunct="1">
                    <a:spcBef>
                      <a:spcPct val="20000"/>
                    </a:spcBef>
                    <a:buFont typeface="Arial" panose="020B0604020202020204" pitchFamily="34" charset="0"/>
                    <a:buNone/>
                  </a:pPr>
                  <a:r>
                    <a:rPr lang="ko-KR" altLang="en-US" sz="2000" dirty="0">
                      <a:latin typeface="에스코어 드림 6 Bold" panose="020B0703030302020204" pitchFamily="34" charset="-127"/>
                      <a:ea typeface="에스코어 드림 6 Bold" panose="020B0703030302020204" pitchFamily="34" charset="-127"/>
                    </a:rPr>
                    <a:t>모델 보완</a:t>
                  </a:r>
                  <a:r>
                    <a:rPr lang="en-US" altLang="ko-KR" sz="2000" dirty="0">
                      <a:latin typeface="에스코어 드림 6 Bold" panose="020B0703030302020204" pitchFamily="34" charset="-127"/>
                      <a:ea typeface="에스코어 드림 6 Bold" panose="020B0703030302020204" pitchFamily="34" charset="-127"/>
                    </a:rPr>
                    <a:t>/</a:t>
                  </a:r>
                  <a:r>
                    <a:rPr lang="ko-KR" altLang="en-US" sz="2000" dirty="0">
                      <a:latin typeface="에스코어 드림 6 Bold" panose="020B0703030302020204" pitchFamily="34" charset="-127"/>
                      <a:ea typeface="에스코어 드림 6 Bold" panose="020B0703030302020204" pitchFamily="34" charset="-127"/>
                    </a:rPr>
                    <a:t>개선</a:t>
                  </a:r>
                  <a:endParaRPr lang="en-US" altLang="ko-KR" sz="2000" dirty="0">
                    <a:latin typeface="에스코어 드림 6 Bold" panose="020B0703030302020204" pitchFamily="34" charset="-127"/>
                    <a:ea typeface="에스코어 드림 6 Bold" panose="020B0703030302020204" pitchFamily="34" charset="-127"/>
                  </a:endParaRPr>
                </a:p>
                <a:p>
                  <a:pPr algn="ctr" eaLnBrk="1" latinLnBrk="1" hangingPunct="1">
                    <a:spcBef>
                      <a:spcPct val="20000"/>
                    </a:spcBef>
                    <a:buFont typeface="Arial" panose="020B0604020202020204" pitchFamily="34" charset="0"/>
                    <a:buNone/>
                  </a:pPr>
                  <a:r>
                    <a:rPr lang="en-US" altLang="ko-KR" sz="2000" dirty="0">
                      <a:latin typeface="에스코어 드림 6 Bold" panose="020B0703030302020204" pitchFamily="34" charset="-127"/>
                      <a:ea typeface="에스코어 드림 6 Bold" panose="020B0703030302020204" pitchFamily="34" charset="-127"/>
                    </a:rPr>
                    <a:t>(</a:t>
                  </a:r>
                  <a:r>
                    <a:rPr lang="ko-KR" altLang="en-US" sz="2000" dirty="0">
                      <a:latin typeface="에스코어 드림 6 Bold" panose="020B0703030302020204" pitchFamily="34" charset="-127"/>
                      <a:ea typeface="에스코어 드림 6 Bold" panose="020B0703030302020204" pitchFamily="34" charset="-127"/>
                    </a:rPr>
                    <a:t>멘토링 피드백</a:t>
                  </a:r>
                  <a:r>
                    <a:rPr lang="en-US" altLang="ko-KR" sz="2000" dirty="0">
                      <a:latin typeface="에스코어 드림 6 Bold" panose="020B0703030302020204" pitchFamily="34" charset="-127"/>
                      <a:ea typeface="에스코어 드림 6 Bold" panose="020B0703030302020204" pitchFamily="34" charset="-127"/>
                    </a:rPr>
                    <a:t>)</a:t>
                  </a:r>
                </a:p>
              </p:txBody>
            </p:sp>
            <p:sp>
              <p:nvSpPr>
                <p:cNvPr id="143" name="텍스트 개체 틀 15">
                  <a:extLst>
                    <a:ext uri="{FF2B5EF4-FFF2-40B4-BE49-F238E27FC236}">
                      <a16:creationId xmlns:a16="http://schemas.microsoft.com/office/drawing/2014/main" id="{EF97B493-EDDE-4E15-B517-71AD0338AD22}"/>
                    </a:ext>
                  </a:extLst>
                </p:cNvPr>
                <p:cNvSpPr txBox="1">
                  <a:spLocks/>
                </p:cNvSpPr>
                <p:nvPr/>
              </p:nvSpPr>
              <p:spPr bwMode="auto">
                <a:xfrm>
                  <a:off x="5784767" y="2414948"/>
                  <a:ext cx="2154000" cy="68517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rIns="0"/>
                <a:lstStyle>
                  <a:lvl1pPr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 marL="742950" indent="-28575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 marL="1143000" indent="-22860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 marL="1600200" indent="-22860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 marL="2057400" indent="-22860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 algn="ctr" eaLnBrk="1" latinLnBrk="1" hangingPunct="1">
                    <a:spcBef>
                      <a:spcPct val="20000"/>
                    </a:spcBef>
                    <a:buFont typeface="Arial" panose="020B0604020202020204" pitchFamily="34" charset="0"/>
                    <a:buNone/>
                  </a:pPr>
                  <a:r>
                    <a:rPr lang="ko-KR" altLang="en-US" sz="2000" dirty="0">
                      <a:latin typeface="에스코어 드림 6 Bold" panose="020B0703030302020204" pitchFamily="34" charset="-127"/>
                      <a:ea typeface="에스코어 드림 6 Bold" panose="020B0703030302020204" pitchFamily="34" charset="-127"/>
                    </a:rPr>
                    <a:t>웹페이지 기능 추가</a:t>
                  </a:r>
                  <a:endParaRPr lang="en-US" altLang="ko-KR" sz="2000" dirty="0">
                    <a:latin typeface="에스코어 드림 6 Bold" panose="020B0703030302020204" pitchFamily="34" charset="-127"/>
                    <a:ea typeface="에스코어 드림 6 Bold" panose="020B0703030302020204" pitchFamily="34" charset="-127"/>
                  </a:endParaRPr>
                </a:p>
                <a:p>
                  <a:pPr algn="ctr" eaLnBrk="1" latinLnBrk="1" hangingPunct="1">
                    <a:spcBef>
                      <a:spcPct val="20000"/>
                    </a:spcBef>
                    <a:buFont typeface="Arial" panose="020B0604020202020204" pitchFamily="34" charset="0"/>
                    <a:buNone/>
                  </a:pPr>
                  <a:r>
                    <a:rPr lang="en-US" altLang="ko-KR" sz="2000" dirty="0">
                      <a:latin typeface="에스코어 드림 6 Bold" panose="020B0703030302020204" pitchFamily="34" charset="-127"/>
                      <a:ea typeface="에스코어 드림 6 Bold" panose="020B0703030302020204" pitchFamily="34" charset="-127"/>
                    </a:rPr>
                    <a:t>(</a:t>
                  </a:r>
                  <a:r>
                    <a:rPr lang="ko-KR" altLang="en-US" sz="2000" dirty="0">
                      <a:latin typeface="에스코어 드림 6 Bold" panose="020B0703030302020204" pitchFamily="34" charset="-127"/>
                      <a:ea typeface="에스코어 드림 6 Bold" panose="020B0703030302020204" pitchFamily="34" charset="-127"/>
                    </a:rPr>
                    <a:t>멘토링 피드백</a:t>
                  </a:r>
                  <a:r>
                    <a:rPr lang="en-US" altLang="ko-KR" sz="2000" dirty="0">
                      <a:latin typeface="에스코어 드림 6 Bold" panose="020B0703030302020204" pitchFamily="34" charset="-127"/>
                      <a:ea typeface="에스코어 드림 6 Bold" panose="020B0703030302020204" pitchFamily="34" charset="-127"/>
                    </a:rPr>
                    <a:t>)</a:t>
                  </a:r>
                </a:p>
              </p:txBody>
            </p:sp>
            <p:sp>
              <p:nvSpPr>
                <p:cNvPr id="144" name="텍스트 개체 틀 15">
                  <a:extLst>
                    <a:ext uri="{FF2B5EF4-FFF2-40B4-BE49-F238E27FC236}">
                      <a16:creationId xmlns:a16="http://schemas.microsoft.com/office/drawing/2014/main" id="{87D10AAE-6415-4EB6-B41B-52141F5598E6}"/>
                    </a:ext>
                  </a:extLst>
                </p:cNvPr>
                <p:cNvSpPr txBox="1">
                  <a:spLocks/>
                </p:cNvSpPr>
                <p:nvPr/>
              </p:nvSpPr>
              <p:spPr bwMode="auto">
                <a:xfrm>
                  <a:off x="6851453" y="4715587"/>
                  <a:ext cx="1070567" cy="3990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rIns="0"/>
                <a:lstStyle>
                  <a:lvl1pPr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 marL="742950" indent="-28575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 marL="1143000" indent="-22860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 marL="1600200" indent="-22860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 marL="2057400" indent="-22860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 algn="ctr" eaLnBrk="1" latinLnBrk="1" hangingPunct="1">
                    <a:spcBef>
                      <a:spcPct val="20000"/>
                    </a:spcBef>
                    <a:buFont typeface="Arial" panose="020B0604020202020204" pitchFamily="34" charset="0"/>
                    <a:buNone/>
                  </a:pPr>
                  <a:r>
                    <a:rPr lang="ko-KR" altLang="en-US" sz="2000" dirty="0">
                      <a:latin typeface="에스코어 드림 6 Bold" panose="020B0703030302020204" pitchFamily="34" charset="-127"/>
                      <a:ea typeface="에스코어 드림 6 Bold" panose="020B0703030302020204" pitchFamily="34" charset="-127"/>
                    </a:rPr>
                    <a:t>중간 보고</a:t>
                  </a:r>
                  <a:endParaRPr lang="en-US" altLang="ko-KR" sz="2000" dirty="0">
                    <a:latin typeface="에스코어 드림 6 Bold" panose="020B0703030302020204" pitchFamily="34" charset="-127"/>
                    <a:ea typeface="에스코어 드림 6 Bold" panose="020B0703030302020204" pitchFamily="34" charset="-127"/>
                  </a:endParaRPr>
                </a:p>
              </p:txBody>
            </p:sp>
            <p:sp>
              <p:nvSpPr>
                <p:cNvPr id="145" name="텍스트 개체 틀 15">
                  <a:extLst>
                    <a:ext uri="{FF2B5EF4-FFF2-40B4-BE49-F238E27FC236}">
                      <a16:creationId xmlns:a16="http://schemas.microsoft.com/office/drawing/2014/main" id="{455C9BD9-4FD8-4444-A1A2-D269BDF49F6F}"/>
                    </a:ext>
                  </a:extLst>
                </p:cNvPr>
                <p:cNvSpPr txBox="1">
                  <a:spLocks/>
                </p:cNvSpPr>
                <p:nvPr/>
              </p:nvSpPr>
              <p:spPr bwMode="auto">
                <a:xfrm>
                  <a:off x="11594715" y="2409085"/>
                  <a:ext cx="2154000" cy="68580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rIns="0"/>
                <a:lstStyle>
                  <a:lvl1pPr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 marL="742950" indent="-28575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 marL="1143000" indent="-22860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 marL="1600200" indent="-22860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 marL="2057400" indent="-22860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 algn="ctr" eaLnBrk="1" latinLnBrk="1" hangingPunct="1">
                    <a:spcBef>
                      <a:spcPct val="20000"/>
                    </a:spcBef>
                    <a:buFont typeface="Arial" panose="020B0604020202020204" pitchFamily="34" charset="0"/>
                    <a:buNone/>
                  </a:pPr>
                  <a:r>
                    <a:rPr lang="ko-KR" altLang="en-US" sz="2000" dirty="0">
                      <a:latin typeface="에스코어 드림 6 Bold" panose="020B0703030302020204" pitchFamily="34" charset="-127"/>
                      <a:ea typeface="에스코어 드림 6 Bold" panose="020B0703030302020204" pitchFamily="34" charset="-127"/>
                    </a:rPr>
                    <a:t>코드 정리</a:t>
                  </a:r>
                  <a:endParaRPr lang="en-US" altLang="ko-KR" sz="2000" dirty="0">
                    <a:latin typeface="에스코어 드림 6 Bold" panose="020B0703030302020204" pitchFamily="34" charset="-127"/>
                    <a:ea typeface="에스코어 드림 6 Bold" panose="020B0703030302020204" pitchFamily="34" charset="-127"/>
                  </a:endParaRPr>
                </a:p>
                <a:p>
                  <a:pPr algn="ctr" eaLnBrk="1" latinLnBrk="1" hangingPunct="1">
                    <a:spcBef>
                      <a:spcPct val="20000"/>
                    </a:spcBef>
                    <a:buFont typeface="Arial" panose="020B0604020202020204" pitchFamily="34" charset="0"/>
                    <a:buNone/>
                  </a:pPr>
                  <a:r>
                    <a:rPr lang="ko-KR" altLang="en-US" sz="2000" dirty="0">
                      <a:latin typeface="에스코어 드림 6 Bold" panose="020B0703030302020204" pitchFamily="34" charset="-127"/>
                      <a:ea typeface="에스코어 드림 6 Bold" panose="020B0703030302020204" pitchFamily="34" charset="-127"/>
                    </a:rPr>
                    <a:t>결과보고서 작성</a:t>
                  </a:r>
                  <a:endParaRPr lang="en-US" altLang="ko-KR" sz="2000" dirty="0">
                    <a:latin typeface="에스코어 드림 6 Bold" panose="020B0703030302020204" pitchFamily="34" charset="-127"/>
                    <a:ea typeface="에스코어 드림 6 Bold" panose="020B0703030302020204" pitchFamily="34" charset="-127"/>
                  </a:endParaRPr>
                </a:p>
              </p:txBody>
            </p:sp>
          </p:grpSp>
        </p:grpSp>
        <p:sp>
          <p:nvSpPr>
            <p:cNvPr id="160" name="텍스트 개체 틀 15">
              <a:extLst>
                <a:ext uri="{FF2B5EF4-FFF2-40B4-BE49-F238E27FC236}">
                  <a16:creationId xmlns:a16="http://schemas.microsoft.com/office/drawing/2014/main" id="{72BBC62D-543B-4EB5-B898-04B825C73E51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9305327" y="5282076"/>
              <a:ext cx="2474334" cy="6851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rIns="0"/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latinLnBrk="1" hangingPunct="1"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ko-KR" altLang="en-US" sz="2000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마이페이지 구현</a:t>
              </a:r>
              <a:endParaRPr lang="en-US" altLang="ko-KR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  <a:p>
              <a:pPr algn="ctr" eaLnBrk="1" latinLnBrk="1" hangingPunct="1"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ko-KR" altLang="en-US" sz="2000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서비스 </a:t>
              </a:r>
              <a:r>
                <a:rPr lang="en-US" altLang="ko-KR" sz="2000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UI </a:t>
              </a:r>
              <a:r>
                <a:rPr lang="ko-KR" altLang="en-US" sz="2000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코드 구조화</a:t>
              </a:r>
              <a:endParaRPr lang="en-US" altLang="ko-KR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  <p:sp>
          <p:nvSpPr>
            <p:cNvPr id="161" name="텍스트 개체 틀 15">
              <a:extLst>
                <a:ext uri="{FF2B5EF4-FFF2-40B4-BE49-F238E27FC236}">
                  <a16:creationId xmlns:a16="http://schemas.microsoft.com/office/drawing/2014/main" id="{5323A2B0-83A4-4FD4-A4B9-3A7B93FE4395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9950477" y="7569325"/>
              <a:ext cx="592017" cy="399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rIns="0"/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latinLnBrk="1" hangingPunct="1"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ko-KR" altLang="en-US" sz="2000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배포</a:t>
              </a:r>
              <a:endParaRPr lang="en-US" altLang="ko-KR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  <p:sp>
          <p:nvSpPr>
            <p:cNvPr id="162" name="텍스트 개체 틀 15">
              <a:extLst>
                <a:ext uri="{FF2B5EF4-FFF2-40B4-BE49-F238E27FC236}">
                  <a16:creationId xmlns:a16="http://schemas.microsoft.com/office/drawing/2014/main" id="{4D829421-FA30-49F1-9891-D49D63ED5EE2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14859001" y="7599452"/>
              <a:ext cx="1566380" cy="399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rIns="0"/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latinLnBrk="1" hangingPunct="1"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ko-KR" altLang="en-US" sz="2000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프로젝트 발표</a:t>
              </a:r>
              <a:endParaRPr lang="en-US" altLang="ko-KR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</p:grp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10BBC76E-D8A5-4771-9F44-89F525BFC636}"/>
              </a:ext>
            </a:extLst>
          </p:cNvPr>
          <p:cNvCxnSpPr>
            <a:cxnSpLocks/>
            <a:stCxn id="127" idx="2"/>
          </p:cNvCxnSpPr>
          <p:nvPr/>
        </p:nvCxnSpPr>
        <p:spPr>
          <a:xfrm>
            <a:off x="1326801" y="2628900"/>
            <a:ext cx="0" cy="360000"/>
          </a:xfrm>
          <a:prstGeom prst="line">
            <a:avLst/>
          </a:prstGeom>
          <a:ln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직선 연결선 169">
            <a:extLst>
              <a:ext uri="{FF2B5EF4-FFF2-40B4-BE49-F238E27FC236}">
                <a16:creationId xmlns:a16="http://schemas.microsoft.com/office/drawing/2014/main" id="{0FC4C5CE-B262-4779-8C50-0F3218615DC3}"/>
              </a:ext>
            </a:extLst>
          </p:cNvPr>
          <p:cNvCxnSpPr>
            <a:cxnSpLocks/>
          </p:cNvCxnSpPr>
          <p:nvPr/>
        </p:nvCxnSpPr>
        <p:spPr>
          <a:xfrm>
            <a:off x="4945500" y="2628900"/>
            <a:ext cx="0" cy="360000"/>
          </a:xfrm>
          <a:prstGeom prst="line">
            <a:avLst/>
          </a:prstGeom>
          <a:ln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직선 연결선 170">
            <a:extLst>
              <a:ext uri="{FF2B5EF4-FFF2-40B4-BE49-F238E27FC236}">
                <a16:creationId xmlns:a16="http://schemas.microsoft.com/office/drawing/2014/main" id="{EDBBAA00-D2A8-4ACB-B84A-071C81B1EED3}"/>
              </a:ext>
            </a:extLst>
          </p:cNvPr>
          <p:cNvCxnSpPr>
            <a:cxnSpLocks/>
          </p:cNvCxnSpPr>
          <p:nvPr/>
        </p:nvCxnSpPr>
        <p:spPr>
          <a:xfrm>
            <a:off x="8364834" y="2628900"/>
            <a:ext cx="0" cy="360000"/>
          </a:xfrm>
          <a:prstGeom prst="line">
            <a:avLst/>
          </a:prstGeom>
          <a:ln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직선 연결선 171">
            <a:extLst>
              <a:ext uri="{FF2B5EF4-FFF2-40B4-BE49-F238E27FC236}">
                <a16:creationId xmlns:a16="http://schemas.microsoft.com/office/drawing/2014/main" id="{B7BD1B59-1D06-4AC6-A173-9FBE53505D2A}"/>
              </a:ext>
            </a:extLst>
          </p:cNvPr>
          <p:cNvCxnSpPr>
            <a:cxnSpLocks/>
          </p:cNvCxnSpPr>
          <p:nvPr/>
        </p:nvCxnSpPr>
        <p:spPr>
          <a:xfrm>
            <a:off x="11994534" y="2628900"/>
            <a:ext cx="0" cy="360000"/>
          </a:xfrm>
          <a:prstGeom prst="line">
            <a:avLst/>
          </a:prstGeom>
          <a:ln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직선 연결선 172">
            <a:extLst>
              <a:ext uri="{FF2B5EF4-FFF2-40B4-BE49-F238E27FC236}">
                <a16:creationId xmlns:a16="http://schemas.microsoft.com/office/drawing/2014/main" id="{6AADD3C0-5E98-4417-B1DA-E314F9A1E532}"/>
              </a:ext>
            </a:extLst>
          </p:cNvPr>
          <p:cNvCxnSpPr>
            <a:cxnSpLocks/>
          </p:cNvCxnSpPr>
          <p:nvPr/>
        </p:nvCxnSpPr>
        <p:spPr>
          <a:xfrm>
            <a:off x="16882580" y="2593104"/>
            <a:ext cx="0" cy="360000"/>
          </a:xfrm>
          <a:prstGeom prst="line">
            <a:avLst/>
          </a:prstGeom>
          <a:ln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직선 연결선 176">
            <a:extLst>
              <a:ext uri="{FF2B5EF4-FFF2-40B4-BE49-F238E27FC236}">
                <a16:creationId xmlns:a16="http://schemas.microsoft.com/office/drawing/2014/main" id="{EDB608FB-258B-4D82-972B-404EA01B6619}"/>
              </a:ext>
            </a:extLst>
          </p:cNvPr>
          <p:cNvCxnSpPr>
            <a:cxnSpLocks/>
          </p:cNvCxnSpPr>
          <p:nvPr/>
        </p:nvCxnSpPr>
        <p:spPr>
          <a:xfrm flipV="1">
            <a:off x="2895600" y="3901307"/>
            <a:ext cx="0" cy="360000"/>
          </a:xfrm>
          <a:prstGeom prst="line">
            <a:avLst/>
          </a:prstGeom>
          <a:ln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직선 연결선 178">
            <a:extLst>
              <a:ext uri="{FF2B5EF4-FFF2-40B4-BE49-F238E27FC236}">
                <a16:creationId xmlns:a16="http://schemas.microsoft.com/office/drawing/2014/main" id="{78981729-AB9F-449C-B3F9-DDD7392E7639}"/>
              </a:ext>
            </a:extLst>
          </p:cNvPr>
          <p:cNvCxnSpPr>
            <a:cxnSpLocks/>
          </p:cNvCxnSpPr>
          <p:nvPr/>
        </p:nvCxnSpPr>
        <p:spPr>
          <a:xfrm flipV="1">
            <a:off x="6452789" y="3901307"/>
            <a:ext cx="0" cy="360000"/>
          </a:xfrm>
          <a:prstGeom prst="line">
            <a:avLst/>
          </a:prstGeom>
          <a:ln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직선 연결선 179">
            <a:extLst>
              <a:ext uri="{FF2B5EF4-FFF2-40B4-BE49-F238E27FC236}">
                <a16:creationId xmlns:a16="http://schemas.microsoft.com/office/drawing/2014/main" id="{88F0ACFD-48D4-450A-BC4D-042C24AEB7A6}"/>
              </a:ext>
            </a:extLst>
          </p:cNvPr>
          <p:cNvCxnSpPr>
            <a:cxnSpLocks/>
          </p:cNvCxnSpPr>
          <p:nvPr/>
        </p:nvCxnSpPr>
        <p:spPr>
          <a:xfrm flipV="1">
            <a:off x="10054464" y="3915787"/>
            <a:ext cx="0" cy="360000"/>
          </a:xfrm>
          <a:prstGeom prst="line">
            <a:avLst/>
          </a:prstGeom>
          <a:ln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직선 연결선 180">
            <a:extLst>
              <a:ext uri="{FF2B5EF4-FFF2-40B4-BE49-F238E27FC236}">
                <a16:creationId xmlns:a16="http://schemas.microsoft.com/office/drawing/2014/main" id="{18A17FC3-6F97-4032-8D91-4556182E98F6}"/>
              </a:ext>
            </a:extLst>
          </p:cNvPr>
          <p:cNvCxnSpPr>
            <a:cxnSpLocks/>
          </p:cNvCxnSpPr>
          <p:nvPr/>
        </p:nvCxnSpPr>
        <p:spPr>
          <a:xfrm flipV="1">
            <a:off x="15500418" y="3901307"/>
            <a:ext cx="0" cy="360000"/>
          </a:xfrm>
          <a:prstGeom prst="line">
            <a:avLst/>
          </a:prstGeom>
          <a:ln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직선 연결선 181">
            <a:extLst>
              <a:ext uri="{FF2B5EF4-FFF2-40B4-BE49-F238E27FC236}">
                <a16:creationId xmlns:a16="http://schemas.microsoft.com/office/drawing/2014/main" id="{C956400F-7B13-4BE2-BE77-28874F708035}"/>
              </a:ext>
            </a:extLst>
          </p:cNvPr>
          <p:cNvCxnSpPr>
            <a:cxnSpLocks/>
          </p:cNvCxnSpPr>
          <p:nvPr/>
        </p:nvCxnSpPr>
        <p:spPr>
          <a:xfrm>
            <a:off x="2590800" y="6413395"/>
            <a:ext cx="0" cy="360000"/>
          </a:xfrm>
          <a:prstGeom prst="line">
            <a:avLst/>
          </a:prstGeom>
          <a:ln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직선 연결선 182">
            <a:extLst>
              <a:ext uri="{FF2B5EF4-FFF2-40B4-BE49-F238E27FC236}">
                <a16:creationId xmlns:a16="http://schemas.microsoft.com/office/drawing/2014/main" id="{1DA628C0-C028-4F16-97F9-8EE3051037F4}"/>
              </a:ext>
            </a:extLst>
          </p:cNvPr>
          <p:cNvCxnSpPr>
            <a:cxnSpLocks/>
          </p:cNvCxnSpPr>
          <p:nvPr/>
        </p:nvCxnSpPr>
        <p:spPr>
          <a:xfrm>
            <a:off x="7696200" y="6386778"/>
            <a:ext cx="0" cy="360000"/>
          </a:xfrm>
          <a:prstGeom prst="line">
            <a:avLst/>
          </a:prstGeom>
          <a:ln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직선 연결선 183">
            <a:extLst>
              <a:ext uri="{FF2B5EF4-FFF2-40B4-BE49-F238E27FC236}">
                <a16:creationId xmlns:a16="http://schemas.microsoft.com/office/drawing/2014/main" id="{17AF42D7-0BD1-4971-B742-4228303DC011}"/>
              </a:ext>
            </a:extLst>
          </p:cNvPr>
          <p:cNvCxnSpPr>
            <a:cxnSpLocks/>
          </p:cNvCxnSpPr>
          <p:nvPr/>
        </p:nvCxnSpPr>
        <p:spPr>
          <a:xfrm>
            <a:off x="9677400" y="6392641"/>
            <a:ext cx="0" cy="360000"/>
          </a:xfrm>
          <a:prstGeom prst="line">
            <a:avLst/>
          </a:prstGeom>
          <a:ln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직선 연결선 184">
            <a:extLst>
              <a:ext uri="{FF2B5EF4-FFF2-40B4-BE49-F238E27FC236}">
                <a16:creationId xmlns:a16="http://schemas.microsoft.com/office/drawing/2014/main" id="{ACD9336C-958D-47BD-9996-0D8346BA2361}"/>
              </a:ext>
            </a:extLst>
          </p:cNvPr>
          <p:cNvCxnSpPr>
            <a:cxnSpLocks/>
          </p:cNvCxnSpPr>
          <p:nvPr/>
        </p:nvCxnSpPr>
        <p:spPr>
          <a:xfrm>
            <a:off x="13509404" y="6392641"/>
            <a:ext cx="0" cy="360000"/>
          </a:xfrm>
          <a:prstGeom prst="line">
            <a:avLst/>
          </a:prstGeom>
          <a:ln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직선 연결선 185">
            <a:extLst>
              <a:ext uri="{FF2B5EF4-FFF2-40B4-BE49-F238E27FC236}">
                <a16:creationId xmlns:a16="http://schemas.microsoft.com/office/drawing/2014/main" id="{4062E1B6-1116-4D25-A25C-68F6776D0CF1}"/>
              </a:ext>
            </a:extLst>
          </p:cNvPr>
          <p:cNvCxnSpPr>
            <a:cxnSpLocks/>
          </p:cNvCxnSpPr>
          <p:nvPr/>
        </p:nvCxnSpPr>
        <p:spPr>
          <a:xfrm flipV="1">
            <a:off x="4753386" y="7628413"/>
            <a:ext cx="0" cy="360000"/>
          </a:xfrm>
          <a:prstGeom prst="line">
            <a:avLst/>
          </a:prstGeom>
          <a:ln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직선 연결선 186">
            <a:extLst>
              <a:ext uri="{FF2B5EF4-FFF2-40B4-BE49-F238E27FC236}">
                <a16:creationId xmlns:a16="http://schemas.microsoft.com/office/drawing/2014/main" id="{2EB3A540-3F33-4894-AA30-310F20AA617B}"/>
              </a:ext>
            </a:extLst>
          </p:cNvPr>
          <p:cNvCxnSpPr>
            <a:cxnSpLocks/>
          </p:cNvCxnSpPr>
          <p:nvPr/>
        </p:nvCxnSpPr>
        <p:spPr>
          <a:xfrm flipV="1">
            <a:off x="8221169" y="7598286"/>
            <a:ext cx="0" cy="360000"/>
          </a:xfrm>
          <a:prstGeom prst="line">
            <a:avLst/>
          </a:prstGeom>
          <a:ln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직선 연결선 187">
            <a:extLst>
              <a:ext uri="{FF2B5EF4-FFF2-40B4-BE49-F238E27FC236}">
                <a16:creationId xmlns:a16="http://schemas.microsoft.com/office/drawing/2014/main" id="{18BCB822-6D0F-4E8B-981D-ED732EB08904}"/>
              </a:ext>
            </a:extLst>
          </p:cNvPr>
          <p:cNvCxnSpPr>
            <a:cxnSpLocks/>
          </p:cNvCxnSpPr>
          <p:nvPr/>
        </p:nvCxnSpPr>
        <p:spPr>
          <a:xfrm flipV="1">
            <a:off x="10246485" y="7598286"/>
            <a:ext cx="0" cy="360000"/>
          </a:xfrm>
          <a:prstGeom prst="line">
            <a:avLst/>
          </a:prstGeom>
          <a:ln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직선 연결선 188">
            <a:extLst>
              <a:ext uri="{FF2B5EF4-FFF2-40B4-BE49-F238E27FC236}">
                <a16:creationId xmlns:a16="http://schemas.microsoft.com/office/drawing/2014/main" id="{409A35E9-C0A0-46FC-9CDC-27B556FAEDCB}"/>
              </a:ext>
            </a:extLst>
          </p:cNvPr>
          <p:cNvCxnSpPr>
            <a:cxnSpLocks/>
          </p:cNvCxnSpPr>
          <p:nvPr/>
        </p:nvCxnSpPr>
        <p:spPr>
          <a:xfrm flipV="1">
            <a:off x="15642191" y="7581551"/>
            <a:ext cx="0" cy="360000"/>
          </a:xfrm>
          <a:prstGeom prst="line">
            <a:avLst/>
          </a:prstGeom>
          <a:ln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72667" y="-95304"/>
            <a:ext cx="18433180" cy="2160000"/>
            <a:chOff x="-72667" y="-95304"/>
            <a:chExt cx="18433180" cy="216000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2667" y="-95304"/>
              <a:ext cx="18433180" cy="2160000"/>
            </a:xfrm>
            <a:prstGeom prst="rect">
              <a:avLst/>
            </a:prstGeom>
          </p:spPr>
        </p:pic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3CB14DC2-57A9-4EB4-9F74-86CBD42DA32B}"/>
              </a:ext>
            </a:extLst>
          </p:cNvPr>
          <p:cNvGrpSpPr/>
          <p:nvPr/>
        </p:nvGrpSpPr>
        <p:grpSpPr>
          <a:xfrm>
            <a:off x="1469441" y="508985"/>
            <a:ext cx="15294546" cy="900715"/>
            <a:chOff x="1469441" y="508985"/>
            <a:chExt cx="15294546" cy="900715"/>
          </a:xfrm>
        </p:grpSpPr>
        <p:sp>
          <p:nvSpPr>
            <p:cNvPr id="30" name="Object 5">
              <a:extLst>
                <a:ext uri="{FF2B5EF4-FFF2-40B4-BE49-F238E27FC236}">
                  <a16:creationId xmlns:a16="http://schemas.microsoft.com/office/drawing/2014/main" id="{3BA962DF-894E-42F1-A8D0-CDE698A66A30}"/>
                </a:ext>
              </a:extLst>
            </p:cNvPr>
            <p:cNvSpPr txBox="1"/>
            <p:nvPr/>
          </p:nvSpPr>
          <p:spPr>
            <a:xfrm>
              <a:off x="1469441" y="508985"/>
              <a:ext cx="2340559" cy="771345"/>
            </a:xfrm>
            <a:prstGeom prst="rect">
              <a:avLst/>
            </a:prstGeom>
            <a:noFill/>
          </p:spPr>
          <p:txBody>
            <a:bodyPr wrap="square" rtlCol="0" anchor="ctr"/>
            <a:lstStyle/>
            <a:p>
              <a:r>
                <a:rPr lang="en-US" sz="5500" kern="0" spc="-200" dirty="0">
                  <a:solidFill>
                    <a:schemeClr val="bg1"/>
                  </a:solidFill>
                  <a:latin typeface="에스코어 드림 4" pitchFamily="34" charset="0"/>
                  <a:cs typeface="에스코어 드림 4" pitchFamily="34" charset="0"/>
                </a:rPr>
                <a:t>04</a:t>
              </a:r>
              <a:endParaRPr lang="en-US" sz="5500" dirty="0">
                <a:solidFill>
                  <a:schemeClr val="bg1"/>
                </a:solidFill>
              </a:endParaRPr>
            </a:p>
          </p:txBody>
        </p:sp>
        <p:sp>
          <p:nvSpPr>
            <p:cNvPr id="31" name="Object 8">
              <a:extLst>
                <a:ext uri="{FF2B5EF4-FFF2-40B4-BE49-F238E27FC236}">
                  <a16:creationId xmlns:a16="http://schemas.microsoft.com/office/drawing/2014/main" id="{2874B1B6-23DF-420B-9B56-3AB763CA1690}"/>
                </a:ext>
              </a:extLst>
            </p:cNvPr>
            <p:cNvSpPr txBox="1"/>
            <p:nvPr/>
          </p:nvSpPr>
          <p:spPr>
            <a:xfrm>
              <a:off x="9982201" y="556349"/>
              <a:ext cx="6781786" cy="853351"/>
            </a:xfrm>
            <a:prstGeom prst="rect">
              <a:avLst/>
            </a:prstGeom>
            <a:noFill/>
          </p:spPr>
          <p:txBody>
            <a:bodyPr wrap="square" rtlCol="0" anchor="ctr"/>
            <a:lstStyle/>
            <a:p>
              <a:pPr algn="r"/>
              <a:r>
                <a:rPr lang="ko-KR" altLang="en-US" sz="3500" kern="0" spc="-100" dirty="0">
                  <a:solidFill>
                    <a:schemeClr val="bg1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에스코어 드림 2" pitchFamily="34" charset="0"/>
                </a:rPr>
                <a:t>프로젝트 수행과정</a:t>
              </a:r>
              <a:r>
                <a:rPr lang="en-US" altLang="ko-KR" sz="3500" kern="0" spc="-100" dirty="0">
                  <a:solidFill>
                    <a:schemeClr val="bg1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에스코어 드림 2" pitchFamily="34" charset="0"/>
                </a:rPr>
                <a:t>/</a:t>
              </a:r>
              <a:r>
                <a:rPr lang="ko-KR" altLang="en-US" sz="3500" kern="0" spc="-100" dirty="0">
                  <a:solidFill>
                    <a:schemeClr val="bg1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에스코어 드림 2" pitchFamily="34" charset="0"/>
                </a:rPr>
                <a:t>결과</a:t>
              </a:r>
              <a:endParaRPr lang="en-US" altLang="ko-KR" sz="3500" kern="0" spc="-100" dirty="0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에스코어 드림 2" pitchFamily="34" charset="0"/>
              </a:endParaRPr>
            </a:p>
            <a:p>
              <a:pPr algn="r"/>
              <a:r>
                <a:rPr lang="en-US" sz="2500" kern="0" spc="-100" dirty="0">
                  <a:solidFill>
                    <a:schemeClr val="bg1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</a:rPr>
                <a:t>-</a:t>
              </a:r>
              <a:r>
                <a:rPr lang="ko-KR" altLang="en-US" sz="2500" kern="0" spc="-100" dirty="0">
                  <a:solidFill>
                    <a:schemeClr val="bg1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</a:rPr>
                <a:t> 데이터 분석</a:t>
              </a:r>
              <a:endParaRPr lang="en-US" sz="2500" dirty="0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62BFEDEE-E609-4E6A-90BB-38C76971E745}"/>
              </a:ext>
            </a:extLst>
          </p:cNvPr>
          <p:cNvGrpSpPr/>
          <p:nvPr/>
        </p:nvGrpSpPr>
        <p:grpSpPr>
          <a:xfrm>
            <a:off x="1469441" y="2666255"/>
            <a:ext cx="7674482" cy="6356549"/>
            <a:chOff x="1469441" y="2879626"/>
            <a:chExt cx="7674482" cy="6356549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AF564D89-3DD6-4543-9136-4B60A04395A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8901" t="4786" r="19719" b="8788"/>
            <a:stretch/>
          </p:blipFill>
          <p:spPr>
            <a:xfrm>
              <a:off x="1469441" y="6057901"/>
              <a:ext cx="3837240" cy="3178274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0901354A-4F32-4AAA-B0B9-A08478A4C0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0721" t="6363" r="20051" b="9543"/>
            <a:stretch/>
          </p:blipFill>
          <p:spPr>
            <a:xfrm>
              <a:off x="5306682" y="6057900"/>
              <a:ext cx="3837240" cy="3178275"/>
            </a:xfrm>
            <a:prstGeom prst="rect">
              <a:avLst/>
            </a:prstGeom>
          </p:spPr>
        </p:pic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BE69239C-474F-421E-B283-8F9FAEE35E75}"/>
                </a:ext>
              </a:extLst>
            </p:cNvPr>
            <p:cNvGrpSpPr/>
            <p:nvPr/>
          </p:nvGrpSpPr>
          <p:grpSpPr>
            <a:xfrm>
              <a:off x="1469441" y="2879626"/>
              <a:ext cx="7674482" cy="3178274"/>
              <a:chOff x="529326" y="1910463"/>
              <a:chExt cx="7446265" cy="3037074"/>
            </a:xfrm>
          </p:grpSpPr>
          <p:pic>
            <p:nvPicPr>
              <p:cNvPr id="24" name="그림 23">
                <a:extLst>
                  <a:ext uri="{FF2B5EF4-FFF2-40B4-BE49-F238E27FC236}">
                    <a16:creationId xmlns:a16="http://schemas.microsoft.com/office/drawing/2014/main" id="{34533385-DA32-4A85-9681-D63237034C7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1383" r="2291" b="1685"/>
              <a:stretch/>
            </p:blipFill>
            <p:spPr>
              <a:xfrm>
                <a:off x="4252459" y="1910464"/>
                <a:ext cx="3723132" cy="3037073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grpSp>
            <p:nvGrpSpPr>
              <p:cNvPr id="32" name="그룹 31">
                <a:extLst>
                  <a:ext uri="{FF2B5EF4-FFF2-40B4-BE49-F238E27FC236}">
                    <a16:creationId xmlns:a16="http://schemas.microsoft.com/office/drawing/2014/main" id="{65523A66-EB7A-43BC-8CED-DE0BD8D89D7E}"/>
                  </a:ext>
                </a:extLst>
              </p:cNvPr>
              <p:cNvGrpSpPr/>
              <p:nvPr/>
            </p:nvGrpSpPr>
            <p:grpSpPr>
              <a:xfrm>
                <a:off x="529326" y="1910463"/>
                <a:ext cx="3723133" cy="3037074"/>
                <a:chOff x="884192" y="1496983"/>
                <a:chExt cx="4097383" cy="2986826"/>
              </a:xfrm>
            </p:grpSpPr>
            <p:pic>
              <p:nvPicPr>
                <p:cNvPr id="33" name="그림 32">
                  <a:extLst>
                    <a:ext uri="{FF2B5EF4-FFF2-40B4-BE49-F238E27FC236}">
                      <a16:creationId xmlns:a16="http://schemas.microsoft.com/office/drawing/2014/main" id="{65850C49-45DB-427E-80F7-26DB2277D2D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84192" y="1496983"/>
                  <a:ext cx="4097383" cy="2986826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grpSp>
              <p:nvGrpSpPr>
                <p:cNvPr id="34" name="그룹 33">
                  <a:extLst>
                    <a:ext uri="{FF2B5EF4-FFF2-40B4-BE49-F238E27FC236}">
                      <a16:creationId xmlns:a16="http://schemas.microsoft.com/office/drawing/2014/main" id="{713F0396-7DAA-4E8C-800A-44BAF4350C23}"/>
                    </a:ext>
                  </a:extLst>
                </p:cNvPr>
                <p:cNvGrpSpPr/>
                <p:nvPr/>
              </p:nvGrpSpPr>
              <p:grpSpPr>
                <a:xfrm>
                  <a:off x="1570668" y="1805668"/>
                  <a:ext cx="2863776" cy="2232932"/>
                  <a:chOff x="1570668" y="1805668"/>
                  <a:chExt cx="2863776" cy="2232932"/>
                </a:xfrm>
              </p:grpSpPr>
              <p:sp>
                <p:nvSpPr>
                  <p:cNvPr id="35" name="직사각형 34">
                    <a:extLst>
                      <a:ext uri="{FF2B5EF4-FFF2-40B4-BE49-F238E27FC236}">
                        <a16:creationId xmlns:a16="http://schemas.microsoft.com/office/drawing/2014/main" id="{7D10280E-8D71-4D88-8F4F-EC8A05B2D2E1}"/>
                      </a:ext>
                    </a:extLst>
                  </p:cNvPr>
                  <p:cNvSpPr/>
                  <p:nvPr/>
                </p:nvSpPr>
                <p:spPr>
                  <a:xfrm>
                    <a:off x="1570668" y="1805668"/>
                    <a:ext cx="971550" cy="2232932"/>
                  </a:xfrm>
                  <a:prstGeom prst="rect">
                    <a:avLst/>
                  </a:prstGeom>
                  <a:solidFill>
                    <a:srgbClr val="93C8B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63" dirty="0"/>
                  </a:p>
                </p:txBody>
              </p:sp>
              <p:sp>
                <p:nvSpPr>
                  <p:cNvPr id="36" name="직사각형 35">
                    <a:extLst>
                      <a:ext uri="{FF2B5EF4-FFF2-40B4-BE49-F238E27FC236}">
                        <a16:creationId xmlns:a16="http://schemas.microsoft.com/office/drawing/2014/main" id="{DB2F4A8D-F96B-41D1-99B9-59BA59ABFCC5}"/>
                      </a:ext>
                    </a:extLst>
                  </p:cNvPr>
                  <p:cNvSpPr/>
                  <p:nvPr/>
                </p:nvSpPr>
                <p:spPr>
                  <a:xfrm>
                    <a:off x="3462894" y="3610132"/>
                    <a:ext cx="971550" cy="419100"/>
                  </a:xfrm>
                  <a:prstGeom prst="rect">
                    <a:avLst/>
                  </a:prstGeom>
                  <a:solidFill>
                    <a:srgbClr val="93C8B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63"/>
                  </a:p>
                </p:txBody>
              </p:sp>
            </p:grpSp>
          </p:grpSp>
        </p:grpSp>
      </p:grpSp>
      <p:sp>
        <p:nvSpPr>
          <p:cNvPr id="37" name="Object 8">
            <a:extLst>
              <a:ext uri="{FF2B5EF4-FFF2-40B4-BE49-F238E27FC236}">
                <a16:creationId xmlns:a16="http://schemas.microsoft.com/office/drawing/2014/main" id="{4B00D207-FFE9-4E64-876F-899B78CD1341}"/>
              </a:ext>
            </a:extLst>
          </p:cNvPr>
          <p:cNvSpPr txBox="1"/>
          <p:nvPr/>
        </p:nvSpPr>
        <p:spPr>
          <a:xfrm>
            <a:off x="10422591" y="3924404"/>
            <a:ext cx="5753076" cy="1920125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500" kern="0" spc="-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2" pitchFamily="34" charset="0"/>
              </a:rPr>
              <a:t>Kaggle ‘DeepFake Detection Challenge’    </a:t>
            </a:r>
            <a:r>
              <a:rPr lang="ko-KR" altLang="en-US" sz="2500" kern="0" spc="-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2" pitchFamily="34" charset="0"/>
              </a:rPr>
              <a:t>대회의 </a:t>
            </a:r>
            <a:r>
              <a:rPr lang="en-US" altLang="ko-KR" sz="2500" kern="0" spc="-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2" pitchFamily="34" charset="0"/>
              </a:rPr>
              <a:t>Dataset </a:t>
            </a:r>
            <a:r>
              <a:rPr lang="ko-KR" altLang="en-US" sz="2500" kern="0" spc="-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2" pitchFamily="34" charset="0"/>
              </a:rPr>
              <a:t>일부 사용</a:t>
            </a:r>
            <a:endParaRPr lang="en-US" altLang="ko-KR" sz="2500" kern="0" spc="-1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2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800" kern="0" spc="-1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kern="0" spc="-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Dataset</a:t>
            </a:r>
            <a:r>
              <a:rPr lang="ko-KR" altLang="en-US" sz="2500" kern="0" spc="-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의 </a:t>
            </a:r>
            <a:r>
              <a:rPr lang="en-US" altLang="ko-KR" sz="2500" kern="0" spc="-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Real </a:t>
            </a:r>
            <a:r>
              <a:rPr lang="ko-KR" altLang="en-US" sz="2500" kern="0" spc="-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영상 </a:t>
            </a:r>
            <a:r>
              <a:rPr lang="en-US" altLang="ko-KR" sz="2500" kern="0" spc="-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(296</a:t>
            </a:r>
            <a:r>
              <a:rPr lang="ko-KR" altLang="en-US" sz="2500" kern="0" spc="-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</a:t>
            </a:r>
            <a:r>
              <a:rPr lang="en-US" altLang="ko-KR" sz="2500" kern="0" spc="-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), Fake </a:t>
            </a:r>
            <a:r>
              <a:rPr lang="ko-KR" altLang="en-US" sz="2500" kern="0" spc="-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영상 </a:t>
            </a:r>
            <a:r>
              <a:rPr lang="en-US" altLang="ko-KR" sz="2500" kern="0" spc="-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(1559</a:t>
            </a:r>
            <a:r>
              <a:rPr lang="ko-KR" altLang="en-US" sz="2500" kern="0" spc="-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</a:t>
            </a:r>
            <a:r>
              <a:rPr lang="en-US" altLang="ko-KR" sz="2500" kern="0" spc="-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  <a:r>
              <a:rPr lang="ko-KR" altLang="en-US" sz="2500" kern="0" spc="-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개수 파악</a:t>
            </a:r>
            <a:endParaRPr lang="en-US" sz="2500" kern="0" spc="-1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BADC014-A6B9-4B8C-AEB5-E68111425F56}"/>
              </a:ext>
            </a:extLst>
          </p:cNvPr>
          <p:cNvSpPr txBox="1"/>
          <p:nvPr/>
        </p:nvSpPr>
        <p:spPr>
          <a:xfrm>
            <a:off x="10699924" y="2705665"/>
            <a:ext cx="519840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데이터 수집</a:t>
            </a:r>
            <a:r>
              <a:rPr lang="en-US" altLang="ko-KR" sz="50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/EDA</a:t>
            </a:r>
            <a:endParaRPr lang="ko-KR" altLang="en-US" sz="5000" dirty="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116197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Object 8">
            <a:extLst>
              <a:ext uri="{FF2B5EF4-FFF2-40B4-BE49-F238E27FC236}">
                <a16:creationId xmlns:a16="http://schemas.microsoft.com/office/drawing/2014/main" id="{4B00D207-FFE9-4E64-876F-899B78CD1341}"/>
              </a:ext>
            </a:extLst>
          </p:cNvPr>
          <p:cNvSpPr txBox="1"/>
          <p:nvPr/>
        </p:nvSpPr>
        <p:spPr>
          <a:xfrm>
            <a:off x="10250557" y="4196602"/>
            <a:ext cx="6476986" cy="2459864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500" kern="0" spc="-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2" pitchFamily="34" charset="0"/>
              </a:rPr>
              <a:t>CNN</a:t>
            </a:r>
            <a:r>
              <a:rPr lang="ko-KR" altLang="en-US" sz="2500" kern="0" spc="-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2" pitchFamily="34" charset="0"/>
              </a:rPr>
              <a:t>을 활용한 얼굴 검출 라이브러리</a:t>
            </a:r>
            <a:endParaRPr lang="en-US" altLang="ko-KR" sz="2500" kern="0" spc="-1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2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800" kern="0" spc="-1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kern="0" spc="-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Face Detection, Bounding Box Regression,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kern="0" spc="-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Face Alignment </a:t>
            </a:r>
            <a:r>
              <a:rPr lang="ko-KR" altLang="en-US" sz="2500" kern="0" spc="-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세가지 </a:t>
            </a:r>
            <a:r>
              <a:rPr lang="en-US" altLang="ko-KR" sz="2500" kern="0" spc="-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task</a:t>
            </a:r>
            <a:r>
              <a:rPr lang="ko-KR" altLang="en-US" sz="2500" kern="0" spc="-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를 동시에 학습하는 </a:t>
            </a:r>
            <a:r>
              <a:rPr lang="en-US" altLang="ko-KR" sz="2500" kern="0" spc="-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joint learning </a:t>
            </a:r>
            <a:r>
              <a:rPr lang="ko-KR" altLang="en-US" sz="2500" kern="0" spc="-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방식</a:t>
            </a:r>
            <a:endParaRPr lang="en-US" altLang="ko-KR" sz="2500" kern="0" spc="-1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500" kern="0" spc="-1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500" kern="0" spc="-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빠른 속도와 높은 정확도</a:t>
            </a:r>
            <a:endParaRPr lang="en-US" sz="2500" kern="0" spc="-1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9D67BB8-C541-4E2E-AA94-65B5F5096A5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76" t="2929" r="3971" b="2366"/>
          <a:stretch/>
        </p:blipFill>
        <p:spPr>
          <a:xfrm>
            <a:off x="1469440" y="2668984"/>
            <a:ext cx="7674559" cy="635381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72667" y="-95304"/>
            <a:ext cx="18433180" cy="2160000"/>
            <a:chOff x="-72667" y="-95304"/>
            <a:chExt cx="18433180" cy="216000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2667" y="-95304"/>
              <a:ext cx="18433180" cy="2160000"/>
            </a:xfrm>
            <a:prstGeom prst="rect">
              <a:avLst/>
            </a:prstGeom>
          </p:spPr>
        </p:pic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3CB14DC2-57A9-4EB4-9F74-86CBD42DA32B}"/>
              </a:ext>
            </a:extLst>
          </p:cNvPr>
          <p:cNvGrpSpPr/>
          <p:nvPr/>
        </p:nvGrpSpPr>
        <p:grpSpPr>
          <a:xfrm>
            <a:off x="1469441" y="508985"/>
            <a:ext cx="15294546" cy="900715"/>
            <a:chOff x="1469441" y="508985"/>
            <a:chExt cx="15294546" cy="900715"/>
          </a:xfrm>
        </p:grpSpPr>
        <p:sp>
          <p:nvSpPr>
            <p:cNvPr id="30" name="Object 5">
              <a:extLst>
                <a:ext uri="{FF2B5EF4-FFF2-40B4-BE49-F238E27FC236}">
                  <a16:creationId xmlns:a16="http://schemas.microsoft.com/office/drawing/2014/main" id="{3BA962DF-894E-42F1-A8D0-CDE698A66A30}"/>
                </a:ext>
              </a:extLst>
            </p:cNvPr>
            <p:cNvSpPr txBox="1"/>
            <p:nvPr/>
          </p:nvSpPr>
          <p:spPr>
            <a:xfrm>
              <a:off x="1469441" y="508985"/>
              <a:ext cx="2645359" cy="771345"/>
            </a:xfrm>
            <a:prstGeom prst="rect">
              <a:avLst/>
            </a:prstGeom>
            <a:noFill/>
          </p:spPr>
          <p:txBody>
            <a:bodyPr wrap="square" rtlCol="0" anchor="ctr"/>
            <a:lstStyle/>
            <a:p>
              <a:r>
                <a:rPr lang="en-US" sz="5500" kern="0" spc="-200" dirty="0">
                  <a:solidFill>
                    <a:schemeClr val="bg1"/>
                  </a:solidFill>
                  <a:latin typeface="에스코어 드림 4" pitchFamily="34" charset="0"/>
                  <a:cs typeface="에스코어 드림 4" pitchFamily="34" charset="0"/>
                </a:rPr>
                <a:t>04</a:t>
              </a:r>
              <a:endParaRPr lang="en-US" sz="5500" dirty="0">
                <a:solidFill>
                  <a:schemeClr val="bg1"/>
                </a:solidFill>
              </a:endParaRPr>
            </a:p>
          </p:txBody>
        </p:sp>
        <p:sp>
          <p:nvSpPr>
            <p:cNvPr id="31" name="Object 8">
              <a:extLst>
                <a:ext uri="{FF2B5EF4-FFF2-40B4-BE49-F238E27FC236}">
                  <a16:creationId xmlns:a16="http://schemas.microsoft.com/office/drawing/2014/main" id="{2874B1B6-23DF-420B-9B56-3AB763CA1690}"/>
                </a:ext>
              </a:extLst>
            </p:cNvPr>
            <p:cNvSpPr txBox="1"/>
            <p:nvPr/>
          </p:nvSpPr>
          <p:spPr>
            <a:xfrm>
              <a:off x="10591801" y="556349"/>
              <a:ext cx="6172186" cy="853351"/>
            </a:xfrm>
            <a:prstGeom prst="rect">
              <a:avLst/>
            </a:prstGeom>
            <a:noFill/>
          </p:spPr>
          <p:txBody>
            <a:bodyPr wrap="square" rtlCol="0" anchor="ctr"/>
            <a:lstStyle/>
            <a:p>
              <a:pPr algn="r"/>
              <a:r>
                <a:rPr lang="ko-KR" altLang="en-US" sz="3500" kern="0" spc="-100" dirty="0">
                  <a:solidFill>
                    <a:schemeClr val="bg1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에스코어 드림 2" pitchFamily="34" charset="0"/>
                </a:rPr>
                <a:t>프로젝트 수행과정</a:t>
              </a:r>
              <a:r>
                <a:rPr lang="en-US" altLang="ko-KR" sz="3500" kern="0" spc="-100" dirty="0">
                  <a:solidFill>
                    <a:schemeClr val="bg1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에스코어 드림 2" pitchFamily="34" charset="0"/>
                </a:rPr>
                <a:t>/</a:t>
              </a:r>
              <a:r>
                <a:rPr lang="ko-KR" altLang="en-US" sz="3500" kern="0" spc="-100" dirty="0">
                  <a:solidFill>
                    <a:schemeClr val="bg1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에스코어 드림 2" pitchFamily="34" charset="0"/>
                </a:rPr>
                <a:t>결과</a:t>
              </a:r>
              <a:endParaRPr lang="en-US" altLang="ko-KR" sz="3500" kern="0" spc="-100" dirty="0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에스코어 드림 2" pitchFamily="34" charset="0"/>
              </a:endParaRPr>
            </a:p>
            <a:p>
              <a:pPr algn="r"/>
              <a:r>
                <a:rPr lang="en-US" sz="2500" kern="0" spc="-100" dirty="0">
                  <a:solidFill>
                    <a:schemeClr val="bg1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</a:rPr>
                <a:t>-</a:t>
              </a:r>
              <a:r>
                <a:rPr lang="ko-KR" altLang="en-US" sz="2500" kern="0" spc="-100" dirty="0">
                  <a:solidFill>
                    <a:schemeClr val="bg1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</a:rPr>
                <a:t> 데이터 분석</a:t>
              </a:r>
              <a:endParaRPr lang="en-US" sz="2500" dirty="0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333EF20E-FF69-4B13-BEC0-95989DD5030C}"/>
              </a:ext>
            </a:extLst>
          </p:cNvPr>
          <p:cNvSpPr txBox="1"/>
          <p:nvPr/>
        </p:nvSpPr>
        <p:spPr>
          <a:xfrm>
            <a:off x="9823045" y="2679832"/>
            <a:ext cx="733200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데이터 전처리</a:t>
            </a:r>
            <a:r>
              <a:rPr lang="en-US" altLang="ko-KR" sz="50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(MTCNN)</a:t>
            </a:r>
            <a:endParaRPr lang="ko-KR" altLang="en-US" sz="5000" dirty="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828786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641</TotalTime>
  <Words>2331</Words>
  <Application>Microsoft Office PowerPoint</Application>
  <PresentationFormat>사용자 지정</PresentationFormat>
  <Paragraphs>660</Paragraphs>
  <Slides>47</Slides>
  <Notes>14</Notes>
  <HiddenSlides>0</HiddenSlides>
  <MMClips>3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47</vt:i4>
      </vt:variant>
    </vt:vector>
  </HeadingPairs>
  <TitlesOfParts>
    <vt:vector size="61" baseType="lpstr">
      <vt:lpstr>에스코어 드림 2 ExtraLight</vt:lpstr>
      <vt:lpstr>에스코어 드림 5 Medium</vt:lpstr>
      <vt:lpstr>Arial</vt:lpstr>
      <vt:lpstr>에스코어 드림 9 Black</vt:lpstr>
      <vt:lpstr>Calibri</vt:lpstr>
      <vt:lpstr>스웨거 TTF</vt:lpstr>
      <vt:lpstr>에스코어 드림 6 Bold</vt:lpstr>
      <vt:lpstr>에스코어 드림 4</vt:lpstr>
      <vt:lpstr>나눔바른고딕</vt:lpstr>
      <vt:lpstr>에스코어 드림 7 ExtraBold</vt:lpstr>
      <vt:lpstr>에스코어 드림 4 Regular</vt:lpstr>
      <vt:lpstr>맑은 고딕</vt:lpstr>
      <vt:lpstr>Noto Sans CJK KR Light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이 찬호</cp:lastModifiedBy>
  <cp:revision>140</cp:revision>
  <dcterms:created xsi:type="dcterms:W3CDTF">2020-04-29T20:51:24Z</dcterms:created>
  <dcterms:modified xsi:type="dcterms:W3CDTF">2020-05-03T06:20:59Z</dcterms:modified>
</cp:coreProperties>
</file>